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4"/>
    <p:sldMasterId id="2147483728" r:id="rId5"/>
  </p:sldMasterIdLst>
  <p:notesMasterIdLst>
    <p:notesMasterId r:id="rId15"/>
  </p:notesMasterIdLst>
  <p:handoutMasterIdLst>
    <p:handoutMasterId r:id="rId16"/>
  </p:handoutMasterIdLst>
  <p:sldIdLst>
    <p:sldId id="258" r:id="rId6"/>
    <p:sldId id="478" r:id="rId7"/>
    <p:sldId id="290" r:id="rId8"/>
    <p:sldId id="479" r:id="rId9"/>
    <p:sldId id="454" r:id="rId10"/>
    <p:sldId id="455" r:id="rId11"/>
    <p:sldId id="480" r:id="rId12"/>
    <p:sldId id="481" r:id="rId13"/>
    <p:sldId id="48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 Killian" initials="K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7F"/>
    <a:srgbClr val="0091C9"/>
    <a:srgbClr val="CC3538"/>
    <a:srgbClr val="007EB4"/>
    <a:srgbClr val="168E60"/>
    <a:srgbClr val="898989"/>
    <a:srgbClr val="003F80"/>
    <a:srgbClr val="000000"/>
    <a:srgbClr val="F5CD00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4D8D03-035D-4AE8-A4D0-1B58663D3ADA}" v="208" dt="2020-02-07T16:50:12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85756" autoAdjust="0"/>
  </p:normalViewPr>
  <p:slideViewPr>
    <p:cSldViewPr snapToGrid="0" snapToObjects="1">
      <p:cViewPr varScale="1">
        <p:scale>
          <a:sx n="68" d="100"/>
          <a:sy n="68" d="100"/>
        </p:scale>
        <p:origin x="11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46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494C71-EE4F-4CE0-AA54-998189E921DA}" type="doc">
      <dgm:prSet loTypeId="urn:microsoft.com/office/officeart/2005/8/layout/equation2" loCatId="relationship" qsTypeId="urn:microsoft.com/office/officeart/2005/8/quickstyle/simple5" qsCatId="simple" csTypeId="urn:microsoft.com/office/officeart/2005/8/colors/accent1_2" csCatId="accent1" phldr="1"/>
      <dgm:spPr/>
    </dgm:pt>
    <dgm:pt modelId="{63D6BA52-4E02-4F06-BA32-CF1267424466}">
      <dgm:prSet phldrT="[Text]" custT="1"/>
      <dgm:spPr>
        <a:solidFill>
          <a:srgbClr val="003E7F"/>
        </a:solidFill>
      </dgm:spPr>
      <dgm:t>
        <a:bodyPr/>
        <a:lstStyle/>
        <a:p>
          <a:r>
            <a:rPr lang="en-US" sz="2800" b="1" dirty="0">
              <a:latin typeface="Merriweather" panose="00000500000000000000" pitchFamily="2" charset="0"/>
            </a:rPr>
            <a:t>$10.8MM</a:t>
          </a:r>
        </a:p>
        <a:p>
          <a:r>
            <a:rPr lang="en-US" sz="1600" dirty="0">
              <a:latin typeface="Merriweather" panose="00000500000000000000" pitchFamily="2" charset="0"/>
            </a:rPr>
            <a:t>Avg. Export Sales </a:t>
          </a:r>
        </a:p>
        <a:p>
          <a:r>
            <a:rPr lang="en-US" sz="1600" dirty="0">
              <a:latin typeface="Merriweather" panose="00000500000000000000" pitchFamily="2" charset="0"/>
            </a:rPr>
            <a:t>Per EWCP Loan</a:t>
          </a:r>
        </a:p>
      </dgm:t>
    </dgm:pt>
    <dgm:pt modelId="{187FACFA-4C69-494F-9B5D-9CF2843F9C81}" type="parTrans" cxnId="{8D63CBE7-8A15-4F0F-8ABC-86D09DDEAB16}">
      <dgm:prSet/>
      <dgm:spPr/>
      <dgm:t>
        <a:bodyPr/>
        <a:lstStyle/>
        <a:p>
          <a:endParaRPr lang="en-US"/>
        </a:p>
      </dgm:t>
    </dgm:pt>
    <dgm:pt modelId="{71758799-0FA5-42D9-80AB-A31A9608B798}" type="sibTrans" cxnId="{8D63CBE7-8A15-4F0F-8ABC-86D09DDEAB16}">
      <dgm:prSet/>
      <dgm:spPr>
        <a:solidFill>
          <a:srgbClr val="003E7F"/>
        </a:solidFill>
      </dgm:spPr>
      <dgm:t>
        <a:bodyPr/>
        <a:lstStyle/>
        <a:p>
          <a:endParaRPr lang="en-US">
            <a:latin typeface="Merriweather" panose="00000500000000000000" pitchFamily="2" charset="0"/>
          </a:endParaRPr>
        </a:p>
      </dgm:t>
    </dgm:pt>
    <dgm:pt modelId="{82BE9929-D7A6-44F1-9E98-AEF837A1482C}">
      <dgm:prSet phldrT="[Text]" custT="1"/>
      <dgm:spPr>
        <a:solidFill>
          <a:srgbClr val="003E7F"/>
        </a:solidFill>
      </dgm:spPr>
      <dgm:t>
        <a:bodyPr/>
        <a:lstStyle/>
        <a:p>
          <a:r>
            <a:rPr lang="en-US" sz="2800" b="1" dirty="0">
              <a:latin typeface="Merriweather" panose="00000500000000000000" pitchFamily="2" charset="0"/>
            </a:rPr>
            <a:t>10 </a:t>
          </a:r>
        </a:p>
        <a:p>
          <a:r>
            <a:rPr lang="en-US" sz="1600" dirty="0">
              <a:latin typeface="Merriweather" panose="00000500000000000000" pitchFamily="2" charset="0"/>
            </a:rPr>
            <a:t>New STEP Clients with EWCP </a:t>
          </a:r>
        </a:p>
      </dgm:t>
    </dgm:pt>
    <dgm:pt modelId="{ECC442CD-7F8F-4050-B1B3-8385530429C5}" type="parTrans" cxnId="{2ADF64A0-1DA8-4F54-87D1-45DB0626A825}">
      <dgm:prSet/>
      <dgm:spPr/>
      <dgm:t>
        <a:bodyPr/>
        <a:lstStyle/>
        <a:p>
          <a:endParaRPr lang="en-US"/>
        </a:p>
      </dgm:t>
    </dgm:pt>
    <dgm:pt modelId="{B17BF7BC-4138-42A0-A1AA-B16092584F9F}" type="sibTrans" cxnId="{2ADF64A0-1DA8-4F54-87D1-45DB0626A825}">
      <dgm:prSet/>
      <dgm:spPr>
        <a:solidFill>
          <a:srgbClr val="003E7F"/>
        </a:solidFill>
      </dgm:spPr>
      <dgm:t>
        <a:bodyPr/>
        <a:lstStyle/>
        <a:p>
          <a:endParaRPr lang="en-US">
            <a:latin typeface="Merriweather" panose="00000500000000000000" pitchFamily="2" charset="0"/>
          </a:endParaRPr>
        </a:p>
      </dgm:t>
    </dgm:pt>
    <dgm:pt modelId="{20E28BDB-C8F4-4147-9B30-A49F9DF82E0E}">
      <dgm:prSet phldrT="[Text]" custT="1"/>
      <dgm:spPr>
        <a:solidFill>
          <a:srgbClr val="003E7F"/>
        </a:solidFill>
      </dgm:spPr>
      <dgm:t>
        <a:bodyPr/>
        <a:lstStyle/>
        <a:p>
          <a:r>
            <a:rPr lang="en-US" sz="2900" dirty="0">
              <a:latin typeface="Merriweather" panose="00000500000000000000" pitchFamily="2" charset="0"/>
            </a:rPr>
            <a:t>$109MM</a:t>
          </a:r>
        </a:p>
        <a:p>
          <a:r>
            <a:rPr lang="en-US" sz="2000" dirty="0">
              <a:latin typeface="Merriweather" panose="00000500000000000000" pitchFamily="2" charset="0"/>
            </a:rPr>
            <a:t>Export Sales Supported Per State</a:t>
          </a:r>
        </a:p>
      </dgm:t>
    </dgm:pt>
    <dgm:pt modelId="{105B5B2A-0138-4E37-A908-B52411CA5A16}" type="parTrans" cxnId="{DADE98C2-756E-4876-B208-657707DD92C0}">
      <dgm:prSet/>
      <dgm:spPr/>
      <dgm:t>
        <a:bodyPr/>
        <a:lstStyle/>
        <a:p>
          <a:endParaRPr lang="en-US"/>
        </a:p>
      </dgm:t>
    </dgm:pt>
    <dgm:pt modelId="{F3EF5CB0-3872-4BEC-8933-A8B34645B99B}" type="sibTrans" cxnId="{DADE98C2-756E-4876-B208-657707DD92C0}">
      <dgm:prSet/>
      <dgm:spPr/>
      <dgm:t>
        <a:bodyPr/>
        <a:lstStyle/>
        <a:p>
          <a:endParaRPr lang="en-US"/>
        </a:p>
      </dgm:t>
    </dgm:pt>
    <dgm:pt modelId="{40A16BDC-E655-4C29-B099-0DB41B5F5C58}" type="pres">
      <dgm:prSet presAssocID="{09494C71-EE4F-4CE0-AA54-998189E921DA}" presName="Name0" presStyleCnt="0">
        <dgm:presLayoutVars>
          <dgm:dir/>
          <dgm:resizeHandles val="exact"/>
        </dgm:presLayoutVars>
      </dgm:prSet>
      <dgm:spPr/>
    </dgm:pt>
    <dgm:pt modelId="{DDAFAF9E-A724-4209-9D9E-4C9B714B26DD}" type="pres">
      <dgm:prSet presAssocID="{09494C71-EE4F-4CE0-AA54-998189E921DA}" presName="vNodes" presStyleCnt="0"/>
      <dgm:spPr/>
    </dgm:pt>
    <dgm:pt modelId="{6C917295-9F43-4D67-8D49-DA05FF986DC5}" type="pres">
      <dgm:prSet presAssocID="{63D6BA52-4E02-4F06-BA32-CF1267424466}" presName="node" presStyleLbl="node1" presStyleIdx="0" presStyleCnt="3" custScaleX="191253" custScaleY="119459">
        <dgm:presLayoutVars>
          <dgm:bulletEnabled val="1"/>
        </dgm:presLayoutVars>
      </dgm:prSet>
      <dgm:spPr/>
    </dgm:pt>
    <dgm:pt modelId="{93C284C3-3CA6-47CB-9CF3-7320D9201352}" type="pres">
      <dgm:prSet presAssocID="{71758799-0FA5-42D9-80AB-A31A9608B798}" presName="spacerT" presStyleCnt="0"/>
      <dgm:spPr/>
    </dgm:pt>
    <dgm:pt modelId="{C36BC9A6-A05B-4531-AEF7-BD724A3F4AC5}" type="pres">
      <dgm:prSet presAssocID="{71758799-0FA5-42D9-80AB-A31A9608B798}" presName="sibTrans" presStyleLbl="sibTrans2D1" presStyleIdx="0" presStyleCnt="2"/>
      <dgm:spPr/>
    </dgm:pt>
    <dgm:pt modelId="{F1548843-CDD2-4847-8C3A-1429FA90FF30}" type="pres">
      <dgm:prSet presAssocID="{71758799-0FA5-42D9-80AB-A31A9608B798}" presName="spacerB" presStyleCnt="0"/>
      <dgm:spPr/>
    </dgm:pt>
    <dgm:pt modelId="{0AA43193-A622-4475-860C-69C7A5AD9DF5}" type="pres">
      <dgm:prSet presAssocID="{82BE9929-D7A6-44F1-9E98-AEF837A1482C}" presName="node" presStyleLbl="node1" presStyleIdx="1" presStyleCnt="3" custScaleX="180428" custScaleY="111968">
        <dgm:presLayoutVars>
          <dgm:bulletEnabled val="1"/>
        </dgm:presLayoutVars>
      </dgm:prSet>
      <dgm:spPr/>
    </dgm:pt>
    <dgm:pt modelId="{2BCEC5DE-B861-4652-9A3A-C35CB79D468E}" type="pres">
      <dgm:prSet presAssocID="{09494C71-EE4F-4CE0-AA54-998189E921DA}" presName="sibTransLast" presStyleLbl="sibTrans2D1" presStyleIdx="1" presStyleCnt="2"/>
      <dgm:spPr/>
    </dgm:pt>
    <dgm:pt modelId="{21C2DC7E-EA54-4651-85E3-026A87B41CD7}" type="pres">
      <dgm:prSet presAssocID="{09494C71-EE4F-4CE0-AA54-998189E921DA}" presName="connectorText" presStyleLbl="sibTrans2D1" presStyleIdx="1" presStyleCnt="2"/>
      <dgm:spPr/>
    </dgm:pt>
    <dgm:pt modelId="{E932989A-528A-4FEE-A37F-AAF7A8ADB480}" type="pres">
      <dgm:prSet presAssocID="{09494C71-EE4F-4CE0-AA54-998189E921DA}" presName="lastNode" presStyleLbl="node1" presStyleIdx="2" presStyleCnt="3">
        <dgm:presLayoutVars>
          <dgm:bulletEnabled val="1"/>
        </dgm:presLayoutVars>
      </dgm:prSet>
      <dgm:spPr/>
    </dgm:pt>
  </dgm:ptLst>
  <dgm:cxnLst>
    <dgm:cxn modelId="{68358B28-DD44-41E2-A128-5954334851D2}" type="presOf" srcId="{20E28BDB-C8F4-4147-9B30-A49F9DF82E0E}" destId="{E932989A-528A-4FEE-A37F-AAF7A8ADB480}" srcOrd="0" destOrd="0" presId="urn:microsoft.com/office/officeart/2005/8/layout/equation2"/>
    <dgm:cxn modelId="{DE873073-7E22-4133-ABC9-C956B8BBD8EE}" type="presOf" srcId="{82BE9929-D7A6-44F1-9E98-AEF837A1482C}" destId="{0AA43193-A622-4475-860C-69C7A5AD9DF5}" srcOrd="0" destOrd="0" presId="urn:microsoft.com/office/officeart/2005/8/layout/equation2"/>
    <dgm:cxn modelId="{CB866693-4666-4B01-A7BC-31E61C1345A2}" type="presOf" srcId="{71758799-0FA5-42D9-80AB-A31A9608B798}" destId="{C36BC9A6-A05B-4531-AEF7-BD724A3F4AC5}" srcOrd="0" destOrd="0" presId="urn:microsoft.com/office/officeart/2005/8/layout/equation2"/>
    <dgm:cxn modelId="{3FA8FF96-06C0-4821-B955-87420568FBA6}" type="presOf" srcId="{B17BF7BC-4138-42A0-A1AA-B16092584F9F}" destId="{2BCEC5DE-B861-4652-9A3A-C35CB79D468E}" srcOrd="0" destOrd="0" presId="urn:microsoft.com/office/officeart/2005/8/layout/equation2"/>
    <dgm:cxn modelId="{2ADF64A0-1DA8-4F54-87D1-45DB0626A825}" srcId="{09494C71-EE4F-4CE0-AA54-998189E921DA}" destId="{82BE9929-D7A6-44F1-9E98-AEF837A1482C}" srcOrd="1" destOrd="0" parTransId="{ECC442CD-7F8F-4050-B1B3-8385530429C5}" sibTransId="{B17BF7BC-4138-42A0-A1AA-B16092584F9F}"/>
    <dgm:cxn modelId="{BEC854A4-2C16-4385-8400-4E03E1DBE710}" type="presOf" srcId="{B17BF7BC-4138-42A0-A1AA-B16092584F9F}" destId="{21C2DC7E-EA54-4651-85E3-026A87B41CD7}" srcOrd="1" destOrd="0" presId="urn:microsoft.com/office/officeart/2005/8/layout/equation2"/>
    <dgm:cxn modelId="{DADE98C2-756E-4876-B208-657707DD92C0}" srcId="{09494C71-EE4F-4CE0-AA54-998189E921DA}" destId="{20E28BDB-C8F4-4147-9B30-A49F9DF82E0E}" srcOrd="2" destOrd="0" parTransId="{105B5B2A-0138-4E37-A908-B52411CA5A16}" sibTransId="{F3EF5CB0-3872-4BEC-8933-A8B34645B99B}"/>
    <dgm:cxn modelId="{494640D7-BF3B-49BB-84C6-224EE8ECE7CB}" type="presOf" srcId="{63D6BA52-4E02-4F06-BA32-CF1267424466}" destId="{6C917295-9F43-4D67-8D49-DA05FF986DC5}" srcOrd="0" destOrd="0" presId="urn:microsoft.com/office/officeart/2005/8/layout/equation2"/>
    <dgm:cxn modelId="{8D63CBE7-8A15-4F0F-8ABC-86D09DDEAB16}" srcId="{09494C71-EE4F-4CE0-AA54-998189E921DA}" destId="{63D6BA52-4E02-4F06-BA32-CF1267424466}" srcOrd="0" destOrd="0" parTransId="{187FACFA-4C69-494F-9B5D-9CF2843F9C81}" sibTransId="{71758799-0FA5-42D9-80AB-A31A9608B798}"/>
    <dgm:cxn modelId="{FED0DBFF-A210-46BA-9252-94B882DDEE40}" type="presOf" srcId="{09494C71-EE4F-4CE0-AA54-998189E921DA}" destId="{40A16BDC-E655-4C29-B099-0DB41B5F5C58}" srcOrd="0" destOrd="0" presId="urn:microsoft.com/office/officeart/2005/8/layout/equation2"/>
    <dgm:cxn modelId="{446FD06B-03FB-4A70-9212-87078B438890}" type="presParOf" srcId="{40A16BDC-E655-4C29-B099-0DB41B5F5C58}" destId="{DDAFAF9E-A724-4209-9D9E-4C9B714B26DD}" srcOrd="0" destOrd="0" presId="urn:microsoft.com/office/officeart/2005/8/layout/equation2"/>
    <dgm:cxn modelId="{497520FE-AF03-498E-9423-D3A23DD3EB73}" type="presParOf" srcId="{DDAFAF9E-A724-4209-9D9E-4C9B714B26DD}" destId="{6C917295-9F43-4D67-8D49-DA05FF986DC5}" srcOrd="0" destOrd="0" presId="urn:microsoft.com/office/officeart/2005/8/layout/equation2"/>
    <dgm:cxn modelId="{42C01211-5AFB-45B4-B322-0D329E5B038F}" type="presParOf" srcId="{DDAFAF9E-A724-4209-9D9E-4C9B714B26DD}" destId="{93C284C3-3CA6-47CB-9CF3-7320D9201352}" srcOrd="1" destOrd="0" presId="urn:microsoft.com/office/officeart/2005/8/layout/equation2"/>
    <dgm:cxn modelId="{05026EDF-0DA8-4E40-BDCF-DCAFD4AD933C}" type="presParOf" srcId="{DDAFAF9E-A724-4209-9D9E-4C9B714B26DD}" destId="{C36BC9A6-A05B-4531-AEF7-BD724A3F4AC5}" srcOrd="2" destOrd="0" presId="urn:microsoft.com/office/officeart/2005/8/layout/equation2"/>
    <dgm:cxn modelId="{F74B7689-4A22-46C1-8F04-DA58733F02B4}" type="presParOf" srcId="{DDAFAF9E-A724-4209-9D9E-4C9B714B26DD}" destId="{F1548843-CDD2-4847-8C3A-1429FA90FF30}" srcOrd="3" destOrd="0" presId="urn:microsoft.com/office/officeart/2005/8/layout/equation2"/>
    <dgm:cxn modelId="{DCF1E06F-4F6F-4232-81C9-198E4D88FC76}" type="presParOf" srcId="{DDAFAF9E-A724-4209-9D9E-4C9B714B26DD}" destId="{0AA43193-A622-4475-860C-69C7A5AD9DF5}" srcOrd="4" destOrd="0" presId="urn:microsoft.com/office/officeart/2005/8/layout/equation2"/>
    <dgm:cxn modelId="{618D71D7-7381-40BF-9BA9-86B83FC49FEC}" type="presParOf" srcId="{40A16BDC-E655-4C29-B099-0DB41B5F5C58}" destId="{2BCEC5DE-B861-4652-9A3A-C35CB79D468E}" srcOrd="1" destOrd="0" presId="urn:microsoft.com/office/officeart/2005/8/layout/equation2"/>
    <dgm:cxn modelId="{DA7D27FC-52F3-4899-8209-7B35FC27791C}" type="presParOf" srcId="{2BCEC5DE-B861-4652-9A3A-C35CB79D468E}" destId="{21C2DC7E-EA54-4651-85E3-026A87B41CD7}" srcOrd="0" destOrd="0" presId="urn:microsoft.com/office/officeart/2005/8/layout/equation2"/>
    <dgm:cxn modelId="{5D64C823-18A5-4A07-84BE-66335BA10C89}" type="presParOf" srcId="{40A16BDC-E655-4C29-B099-0DB41B5F5C58}" destId="{E932989A-528A-4FEE-A37F-AAF7A8ADB48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917295-9F43-4D67-8D49-DA05FF986DC5}">
      <dsp:nvSpPr>
        <dsp:cNvPr id="0" name=""/>
        <dsp:cNvSpPr/>
      </dsp:nvSpPr>
      <dsp:spPr>
        <a:xfrm>
          <a:off x="974746" y="106"/>
          <a:ext cx="2733310" cy="1707259"/>
        </a:xfrm>
        <a:prstGeom prst="ellipse">
          <a:avLst/>
        </a:prstGeom>
        <a:solidFill>
          <a:srgbClr val="003E7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Merriweather" panose="00000500000000000000" pitchFamily="2" charset="0"/>
            </a:rPr>
            <a:t>$10.8MM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erriweather" panose="00000500000000000000" pitchFamily="2" charset="0"/>
            </a:rPr>
            <a:t>Avg. Export Sales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erriweather" panose="00000500000000000000" pitchFamily="2" charset="0"/>
            </a:rPr>
            <a:t>Per EWCP Loan</a:t>
          </a:r>
        </a:p>
      </dsp:txBody>
      <dsp:txXfrm>
        <a:off x="1375030" y="250128"/>
        <a:ext cx="1932742" cy="1207215"/>
      </dsp:txXfrm>
    </dsp:sp>
    <dsp:sp modelId="{C36BC9A6-A05B-4531-AEF7-BD724A3F4AC5}">
      <dsp:nvSpPr>
        <dsp:cNvPr id="0" name=""/>
        <dsp:cNvSpPr/>
      </dsp:nvSpPr>
      <dsp:spPr>
        <a:xfrm>
          <a:off x="1926945" y="1823413"/>
          <a:ext cx="828912" cy="828912"/>
        </a:xfrm>
        <a:prstGeom prst="mathPlus">
          <a:avLst/>
        </a:prstGeom>
        <a:solidFill>
          <a:srgbClr val="003E7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>
            <a:latin typeface="Merriweather" panose="00000500000000000000" pitchFamily="2" charset="0"/>
          </a:endParaRPr>
        </a:p>
      </dsp:txBody>
      <dsp:txXfrm>
        <a:off x="2036817" y="2140389"/>
        <a:ext cx="609168" cy="194960"/>
      </dsp:txXfrm>
    </dsp:sp>
    <dsp:sp modelId="{0AA43193-A622-4475-860C-69C7A5AD9DF5}">
      <dsp:nvSpPr>
        <dsp:cNvPr id="0" name=""/>
        <dsp:cNvSpPr/>
      </dsp:nvSpPr>
      <dsp:spPr>
        <a:xfrm>
          <a:off x="1052100" y="2768374"/>
          <a:ext cx="2578603" cy="1600201"/>
        </a:xfrm>
        <a:prstGeom prst="ellipse">
          <a:avLst/>
        </a:prstGeom>
        <a:solidFill>
          <a:srgbClr val="003E7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Merriweather" panose="00000500000000000000" pitchFamily="2" charset="0"/>
            </a:rPr>
            <a:t>10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erriweather" panose="00000500000000000000" pitchFamily="2" charset="0"/>
            </a:rPr>
            <a:t>New STEP Clients with EWCP </a:t>
          </a:r>
        </a:p>
      </dsp:txBody>
      <dsp:txXfrm>
        <a:off x="1429728" y="3002718"/>
        <a:ext cx="1823347" cy="1131513"/>
      </dsp:txXfrm>
    </dsp:sp>
    <dsp:sp modelId="{2BCEC5DE-B861-4652-9A3A-C35CB79D468E}">
      <dsp:nvSpPr>
        <dsp:cNvPr id="0" name=""/>
        <dsp:cNvSpPr/>
      </dsp:nvSpPr>
      <dsp:spPr>
        <a:xfrm>
          <a:off x="3922430" y="1918517"/>
          <a:ext cx="454472" cy="531647"/>
        </a:xfrm>
        <a:prstGeom prst="rightArrow">
          <a:avLst>
            <a:gd name="adj1" fmla="val 60000"/>
            <a:gd name="adj2" fmla="val 50000"/>
          </a:avLst>
        </a:prstGeom>
        <a:solidFill>
          <a:srgbClr val="003E7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>
            <a:latin typeface="Merriweather" panose="00000500000000000000" pitchFamily="2" charset="0"/>
          </a:endParaRPr>
        </a:p>
      </dsp:txBody>
      <dsp:txXfrm>
        <a:off x="3922430" y="2024846"/>
        <a:ext cx="318130" cy="318989"/>
      </dsp:txXfrm>
    </dsp:sp>
    <dsp:sp modelId="{E932989A-528A-4FEE-A37F-AAF7A8ADB480}">
      <dsp:nvSpPr>
        <dsp:cNvPr id="0" name=""/>
        <dsp:cNvSpPr/>
      </dsp:nvSpPr>
      <dsp:spPr>
        <a:xfrm>
          <a:off x="4565552" y="755181"/>
          <a:ext cx="2858318" cy="2858318"/>
        </a:xfrm>
        <a:prstGeom prst="ellipse">
          <a:avLst/>
        </a:prstGeom>
        <a:solidFill>
          <a:srgbClr val="003E7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latin typeface="Merriweather" panose="00000500000000000000" pitchFamily="2" charset="0"/>
            </a:rPr>
            <a:t>$109MM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erriweather" panose="00000500000000000000" pitchFamily="2" charset="0"/>
            </a:rPr>
            <a:t>Export Sales Supported Per State</a:t>
          </a:r>
        </a:p>
      </dsp:txBody>
      <dsp:txXfrm>
        <a:off x="4984143" y="1173772"/>
        <a:ext cx="2021136" cy="20211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62E8F-0327-1B44-880E-F1AFCA2C073C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A873F-EF5E-994B-9976-428F934A0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20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BF4D7-81BE-0B4C-B655-82AD930F9C8A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140A9-11FD-AB46-B99D-C1331D8D8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070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Insert your </a:t>
            </a:r>
            <a:r>
              <a:rPr lang="en-US"/>
              <a:t>contact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140A9-11FD-AB46-B99D-C1331D8D84D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50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83F9C-61AA-443B-8B0C-6D49B0432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D82E6-C01F-422B-A99A-55B08A7E79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59DFD-060D-4762-BD41-9F5091811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F708E-6E00-42FE-89A8-83AD822A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E84D0-C7F2-4EE2-AFD0-28524839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79899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F4F47-B15C-4516-958D-D7266B1F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8C61B7-0FBC-429B-B453-DC2A250E32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9693-8D6A-4FEC-BD66-361A65E56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108EC-2DAB-425D-A441-FE19A2357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77AB3-A269-4121-95E5-0FB6279F3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5628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4C8B23-180B-4AC0-B3CB-8E29A785F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945448-8ADE-41BB-A40C-6BF95B4DD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D89F9-BAD5-442C-9028-CC601CE1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9366-80ED-4A40-A7B5-3A31449E3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7B4A3-661E-454B-88D3-C2ACACED2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69069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BA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12" y="1606513"/>
            <a:ext cx="3353375" cy="364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57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2 lines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939655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4327262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38" y="692797"/>
            <a:ext cx="2409324" cy="6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4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(1 line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360614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rgbClr val="003F80"/>
                </a:solidFill>
              </a:defRPr>
            </a:lvl1pPr>
          </a:lstStyle>
          <a:p>
            <a:r>
              <a:rPr lang="en-US" dirty="0"/>
              <a:t>Click to edit Master title style (1 line)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rgbClr val="003F80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3748095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8" y="699244"/>
            <a:ext cx="2407901" cy="6613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939655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rgbClr val="003F80"/>
                </a:solidFill>
              </a:defRPr>
            </a:lvl1pPr>
          </a:lstStyle>
          <a:p>
            <a:r>
              <a:rPr lang="en-US" dirty="0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rgbClr val="003F80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4327262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8" y="699244"/>
            <a:ext cx="2407901" cy="6613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8608"/>
            <a:ext cx="7886700" cy="598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417815" y="6194307"/>
            <a:ext cx="1795815" cy="365125"/>
          </a:xfrm>
        </p:spPr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194307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96510" y="6194307"/>
            <a:ext cx="20574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628650" y="967512"/>
            <a:ext cx="7886700" cy="696071"/>
          </a:xfrm>
        </p:spPr>
        <p:txBody>
          <a:bodyPr>
            <a:normAutofit/>
          </a:bodyPr>
          <a:lstStyle>
            <a:lvl1pPr marL="0" indent="0" algn="ctr">
              <a:buNone/>
              <a:defRPr sz="1575" b="1">
                <a:solidFill>
                  <a:srgbClr val="898989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093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2FA99-F507-8E4B-ABBC-A3B8BC89266F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43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75" indent="0">
              <a:buNone/>
              <a:defRPr sz="2100"/>
            </a:lvl2pPr>
            <a:lvl3pPr marL="685749" indent="0">
              <a:buNone/>
              <a:defRPr sz="1800"/>
            </a:lvl3pPr>
            <a:lvl4pPr marL="1028624" indent="0">
              <a:buNone/>
              <a:defRPr sz="1500"/>
            </a:lvl4pPr>
            <a:lvl5pPr marL="1371498" indent="0">
              <a:buNone/>
              <a:defRPr sz="1500"/>
            </a:lvl5pPr>
            <a:lvl6pPr marL="1714373" indent="0">
              <a:buNone/>
              <a:defRPr sz="1500"/>
            </a:lvl6pPr>
            <a:lvl7pPr marL="2057246" indent="0">
              <a:buNone/>
              <a:defRPr sz="1500"/>
            </a:lvl7pPr>
            <a:lvl8pPr marL="2400120" indent="0">
              <a:buNone/>
              <a:defRPr sz="1500"/>
            </a:lvl8pPr>
            <a:lvl9pPr marL="2742995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9841" y="987432"/>
            <a:ext cx="2949178" cy="1224275"/>
          </a:xfrm>
        </p:spPr>
        <p:txBody>
          <a:bodyPr anchor="t">
            <a:normAutofit/>
          </a:bodyPr>
          <a:lstStyle>
            <a:lvl1pPr algn="l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211700"/>
            <a:ext cx="2949178" cy="3657288"/>
          </a:xfrm>
        </p:spPr>
        <p:txBody>
          <a:bodyPr/>
          <a:lstStyle>
            <a:lvl1pPr marL="0" indent="0">
              <a:buNone/>
              <a:defRPr sz="1200" b="1">
                <a:solidFill>
                  <a:srgbClr val="898989"/>
                </a:solidFill>
              </a:defRPr>
            </a:lvl1pPr>
            <a:lvl2pPr marL="342875" indent="0">
              <a:buNone/>
              <a:defRPr sz="1050"/>
            </a:lvl2pPr>
            <a:lvl3pPr marL="685749" indent="0">
              <a:buNone/>
              <a:defRPr sz="900"/>
            </a:lvl3pPr>
            <a:lvl4pPr marL="1028624" indent="0">
              <a:buNone/>
              <a:defRPr sz="750"/>
            </a:lvl4pPr>
            <a:lvl5pPr marL="1371498" indent="0">
              <a:buNone/>
              <a:defRPr sz="750"/>
            </a:lvl5pPr>
            <a:lvl6pPr marL="1714373" indent="0">
              <a:buNone/>
              <a:defRPr sz="750"/>
            </a:lvl6pPr>
            <a:lvl7pPr marL="2057246" indent="0">
              <a:buNone/>
              <a:defRPr sz="750"/>
            </a:lvl7pPr>
            <a:lvl8pPr marL="2400120" indent="0">
              <a:buNone/>
              <a:defRPr sz="750"/>
            </a:lvl8pPr>
            <a:lvl9pPr marL="2742995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003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939655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rgbClr val="003F80"/>
                </a:solidFill>
              </a:defRPr>
            </a:lvl1pPr>
          </a:lstStyle>
          <a:p>
            <a:r>
              <a:rPr lang="en-US" dirty="0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rgbClr val="003F80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4327262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8" y="699244"/>
            <a:ext cx="2407901" cy="66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25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AC3A5-E40B-4B0C-8AC7-9B2889751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F4431-58B0-4347-AA7F-296DE38C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52756-805C-467A-A568-DFB05461E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659E8-9A62-4716-8AAC-C94577215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7E66A-FB8A-4EF2-8F0E-C4D114CCB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870913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83F9C-61AA-443B-8B0C-6D49B0432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D82E6-C01F-422B-A99A-55B08A7E79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59DFD-060D-4762-BD41-9F5091811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F708E-6E00-42FE-89A8-83AD822A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E84D0-C7F2-4EE2-AFD0-28524839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17788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AC3A5-E40B-4B0C-8AC7-9B2889751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F4431-58B0-4347-AA7F-296DE38C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52756-805C-467A-A568-DFB05461E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659E8-9A62-4716-8AAC-C94577215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7E66A-FB8A-4EF2-8F0E-C4D114CCB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791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62AF4-FB9D-4A8B-A14B-0134462A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1D45B-6BA2-4C89-82BE-0380CC776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6643B3-7389-4DC4-BA2D-8FE3CD561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4063E-9138-4D93-8FEC-ECCFBFB76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ED118-2E26-4B48-A5AE-B1A1E406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5957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D0186-8050-4766-9B69-7504D9140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25B42-2B59-4C38-8F7C-9CA687E6E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74426-70D5-4E72-8FDC-86010C44A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F8A20-34E6-4B7C-A1E1-3E83FC9CD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3E27-9D36-B645-8BBE-7A2B9B52A935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B06BCB-313B-4A8A-BC9B-DCD6CCF7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A58C78-C070-40D9-A209-615BEC56C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4208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13A6-5917-4DAD-BDC1-7930D1206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5FB9-E959-4A82-BD64-E6B729351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1588F-38F9-4165-903E-2A736DF79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557BE7-5B91-46A3-BFA4-31C91D6FDB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9AD7FC-9F62-472A-9C2B-AFCD6D7B7A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656657-A4F3-439B-AF7F-9AAF459B0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F02B-F0FB-0A4F-BFD9-D3256C53A202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CA6AAF-686B-4783-BE10-EB052AE61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8CA3BB-E10A-47B1-99DC-05B8423D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041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F17E2-D30F-4FF0-B6B9-79EF1E9F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E1992A-DCD8-4A6D-9CF6-7C974D9E4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C03B-1ECF-324C-BC62-0687230E677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3975CB-CE20-4731-8C2F-3C80DC2A7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FB0965-CB47-40E3-9F1D-17DF9861D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96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5B7BDE-C4B6-4758-BEA6-0F5A6C03A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8EA286-CD76-44D3-ADDF-A5DB2635C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A1023-D2C5-4B37-8E63-C85C9B932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785284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7DB69-A88A-4B0D-8BE2-0FBBA8E01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13BC-D8A0-4C24-A8B0-BFD1F34BA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70EB2D-6187-439A-A3A6-BF7902018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596FD1-73BB-40F6-BD74-3A6248E07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3C8E-ED71-CF4A-92C6-E7239BE1B2FF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73EA27-A518-4898-B4A7-8F2852486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D0BD6-55B9-47B8-BBB3-3797490CC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11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4F078-909C-426D-BA94-B3A513AC0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C3AA1-F845-4D83-A015-8AA2479BC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DA8C0-DA4F-452F-B3D8-5F0805DC0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5C145-5BD9-43A8-B0C4-4CE4EB5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9ACC4-0B27-4BBA-9653-7B3019E95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099697-8AA7-46BB-9033-F36FD2406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906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F4F47-B15C-4516-958D-D7266B1F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8C61B7-0FBC-429B-B453-DC2A250E32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9693-8D6A-4FEC-BD66-361A65E56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108EC-2DAB-425D-A441-FE19A2357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77AB3-A269-4121-95E5-0FB6279F3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25976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62AF4-FB9D-4A8B-A14B-0134462A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1D45B-6BA2-4C89-82BE-0380CC776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6643B3-7389-4DC4-BA2D-8FE3CD561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4063E-9138-4D93-8FEC-ECCFBFB76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ED118-2E26-4B48-A5AE-B1A1E406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24277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4C8B23-180B-4AC0-B3CB-8E29A785F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945448-8ADE-41BB-A40C-6BF95B4DD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D89F9-BAD5-442C-9028-CC601CE1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9366-80ED-4A40-A7B5-3A31449E3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7B4A3-661E-454B-88D3-C2ACACED2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63303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 (1 line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360614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</a:t>
            </a:r>
            <a:r>
              <a:rPr lang="en-US"/>
              <a:t>style (1 line)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3748095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38" y="692797"/>
            <a:ext cx="2409324" cy="6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436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BA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12" y="1606513"/>
            <a:ext cx="3353375" cy="364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29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2 lines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939655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4327262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38" y="692797"/>
            <a:ext cx="2409324" cy="6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845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(1 line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360614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rgbClr val="003F80"/>
                </a:solidFill>
              </a:defRPr>
            </a:lvl1pPr>
          </a:lstStyle>
          <a:p>
            <a:r>
              <a:rPr lang="en-US" dirty="0"/>
              <a:t>Click to edit Master title style (1 line)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rgbClr val="003F80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3748095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8" y="699244"/>
            <a:ext cx="2407901" cy="66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78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939655"/>
            <a:ext cx="6858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6000" spc="-225">
                <a:solidFill>
                  <a:srgbClr val="003F80"/>
                </a:solidFill>
              </a:defRPr>
            </a:lvl1pPr>
          </a:lstStyle>
          <a:p>
            <a:r>
              <a:rPr lang="en-US" dirty="0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194612"/>
            <a:ext cx="6858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rgbClr val="003F80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143000" y="4327262"/>
            <a:ext cx="6858000" cy="1646237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>
                    <a:lumMod val="65000"/>
                  </a:schemeClr>
                </a:solidFill>
              </a:defRPr>
            </a:lvl1pPr>
            <a:lvl2pPr marL="342875" indent="0" algn="ctr">
              <a:buNone/>
              <a:defRPr sz="2400" b="1">
                <a:solidFill>
                  <a:srgbClr val="898989"/>
                </a:solidFill>
              </a:defRPr>
            </a:lvl2pPr>
            <a:lvl3pPr marL="685749" indent="0" algn="ctr">
              <a:buNone/>
              <a:defRPr sz="2400" b="1">
                <a:solidFill>
                  <a:srgbClr val="898989"/>
                </a:solidFill>
              </a:defRPr>
            </a:lvl3pPr>
            <a:lvl4pPr marL="1028624" indent="0" algn="ctr">
              <a:buNone/>
              <a:defRPr sz="2400" b="1">
                <a:solidFill>
                  <a:srgbClr val="898989"/>
                </a:solidFill>
              </a:defRPr>
            </a:lvl4pPr>
            <a:lvl5pPr marL="1371498" indent="0" algn="ctr">
              <a:buNone/>
              <a:defRPr sz="24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subtitle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8" y="699244"/>
            <a:ext cx="2407901" cy="66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4514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8608"/>
            <a:ext cx="7886700" cy="598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417815" y="6194307"/>
            <a:ext cx="1795815" cy="365125"/>
          </a:xfrm>
        </p:spPr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194307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96510" y="6194307"/>
            <a:ext cx="20574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628650" y="967512"/>
            <a:ext cx="7886700" cy="696071"/>
          </a:xfrm>
        </p:spPr>
        <p:txBody>
          <a:bodyPr>
            <a:normAutofit/>
          </a:bodyPr>
          <a:lstStyle>
            <a:lvl1pPr marL="0" indent="0" algn="ctr">
              <a:buNone/>
              <a:defRPr sz="1575" b="1">
                <a:solidFill>
                  <a:srgbClr val="898989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8524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2FA99-F507-8E4B-ABBC-A3B8BC89266F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6883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75" indent="0">
              <a:buNone/>
              <a:defRPr sz="2100"/>
            </a:lvl2pPr>
            <a:lvl3pPr marL="685749" indent="0">
              <a:buNone/>
              <a:defRPr sz="1800"/>
            </a:lvl3pPr>
            <a:lvl4pPr marL="1028624" indent="0">
              <a:buNone/>
              <a:defRPr sz="1500"/>
            </a:lvl4pPr>
            <a:lvl5pPr marL="1371498" indent="0">
              <a:buNone/>
              <a:defRPr sz="1500"/>
            </a:lvl5pPr>
            <a:lvl6pPr marL="1714373" indent="0">
              <a:buNone/>
              <a:defRPr sz="1500"/>
            </a:lvl6pPr>
            <a:lvl7pPr marL="2057246" indent="0">
              <a:buNone/>
              <a:defRPr sz="1500"/>
            </a:lvl7pPr>
            <a:lvl8pPr marL="2400120" indent="0">
              <a:buNone/>
              <a:defRPr sz="1500"/>
            </a:lvl8pPr>
            <a:lvl9pPr marL="2742995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9841" y="987432"/>
            <a:ext cx="2949178" cy="1224275"/>
          </a:xfrm>
        </p:spPr>
        <p:txBody>
          <a:bodyPr anchor="t">
            <a:normAutofit/>
          </a:bodyPr>
          <a:lstStyle>
            <a:lvl1pPr algn="l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211700"/>
            <a:ext cx="2949178" cy="3657288"/>
          </a:xfrm>
        </p:spPr>
        <p:txBody>
          <a:bodyPr/>
          <a:lstStyle>
            <a:lvl1pPr marL="0" indent="0">
              <a:buNone/>
              <a:defRPr sz="1200" b="1">
                <a:solidFill>
                  <a:srgbClr val="898989"/>
                </a:solidFill>
              </a:defRPr>
            </a:lvl1pPr>
            <a:lvl2pPr marL="342875" indent="0">
              <a:buNone/>
              <a:defRPr sz="1050"/>
            </a:lvl2pPr>
            <a:lvl3pPr marL="685749" indent="0">
              <a:buNone/>
              <a:defRPr sz="900"/>
            </a:lvl3pPr>
            <a:lvl4pPr marL="1028624" indent="0">
              <a:buNone/>
              <a:defRPr sz="750"/>
            </a:lvl4pPr>
            <a:lvl5pPr marL="1371498" indent="0">
              <a:buNone/>
              <a:defRPr sz="750"/>
            </a:lvl5pPr>
            <a:lvl6pPr marL="1714373" indent="0">
              <a:buNone/>
              <a:defRPr sz="750"/>
            </a:lvl6pPr>
            <a:lvl7pPr marL="2057246" indent="0">
              <a:buNone/>
              <a:defRPr sz="750"/>
            </a:lvl7pPr>
            <a:lvl8pPr marL="2400120" indent="0">
              <a:buNone/>
              <a:defRPr sz="750"/>
            </a:lvl8pPr>
            <a:lvl9pPr marL="2742995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48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D0186-8050-4766-9B69-7504D9140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25B42-2B59-4C38-8F7C-9CA687E6E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74426-70D5-4E72-8FDC-86010C44A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F8A20-34E6-4B7C-A1E1-3E83FC9CD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3E27-9D36-B645-8BBE-7A2B9B52A935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B06BCB-313B-4A8A-BC9B-DCD6CCF7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A58C78-C070-40D9-A209-615BEC56C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2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13A6-5917-4DAD-BDC1-7930D1206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5FB9-E959-4A82-BD64-E6B729351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1588F-38F9-4165-903E-2A736DF79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557BE7-5B91-46A3-BFA4-31C91D6FDB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9AD7FC-9F62-472A-9C2B-AFCD6D7B7A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656657-A4F3-439B-AF7F-9AAF459B0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F02B-F0FB-0A4F-BFD9-D3256C53A202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CA6AAF-686B-4783-BE10-EB052AE61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8CA3BB-E10A-47B1-99DC-05B8423D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07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F17E2-D30F-4FF0-B6B9-79EF1E9F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E1992A-DCD8-4A6D-9CF6-7C974D9E4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C03B-1ECF-324C-BC62-0687230E677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3975CB-CE20-4731-8C2F-3C80DC2A7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FB0965-CB47-40E3-9F1D-17DF9861D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2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5B7BDE-C4B6-4758-BEA6-0F5A6C03A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8EA286-CD76-44D3-ADDF-A5DB2635C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A1023-D2C5-4B37-8E63-C85C9B932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69533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7DB69-A88A-4B0D-8BE2-0FBBA8E01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13BC-D8A0-4C24-A8B0-BFD1F34BA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70EB2D-6187-439A-A3A6-BF7902018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596FD1-73BB-40F6-BD74-3A6248E07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3C8E-ED71-CF4A-92C6-E7239BE1B2FF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73EA27-A518-4898-B4A7-8F2852486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D0BD6-55B9-47B8-BBB3-3797490CC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99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4F078-909C-426D-BA94-B3A513AC0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C3AA1-F845-4D83-A015-8AA2479BC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DA8C0-DA4F-452F-B3D8-5F0805DC0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5C145-5BD9-43A8-B0C4-4CE4EB5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769D-CC2F-864E-9501-A077951EC7AD}" type="datetime4">
              <a:rPr lang="en-US" smtClean="0"/>
              <a:t>February 11,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9ACC4-0B27-4BBA-9653-7B3019E95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099697-8AA7-46BB-9033-F36FD2406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2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7D6836-5F57-4E21-954E-3C6ED37FF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2EE1C7-5DEE-4C2D-8900-248118DF3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2EB49-1ACD-40A6-B06F-BF76461C50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A18F9-E804-4C87-8DDF-24CCBD448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742AE-376B-4BCB-BA07-13695166F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F6D20B-7D49-4070-B38A-8BD4CB1F37DA}"/>
              </a:ext>
            </a:extLst>
          </p:cNvPr>
          <p:cNvGrpSpPr/>
          <p:nvPr userDrawn="1"/>
        </p:nvGrpSpPr>
        <p:grpSpPr>
          <a:xfrm>
            <a:off x="96552" y="84029"/>
            <a:ext cx="8950896" cy="329742"/>
            <a:chOff x="157803" y="-1075245"/>
            <a:chExt cx="8950896" cy="3297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52B121B-4EE3-40C7-8BCE-FCF9325745C2}"/>
                </a:ext>
              </a:extLst>
            </p:cNvPr>
            <p:cNvSpPr/>
            <p:nvPr userDrawn="1"/>
          </p:nvSpPr>
          <p:spPr>
            <a:xfrm rot="5400000">
              <a:off x="4506856" y="-5424296"/>
              <a:ext cx="126396" cy="8824500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noFill/>
                </a:ln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79A7DCB-08B6-4DA6-8131-67589D403E67}"/>
                </a:ext>
              </a:extLst>
            </p:cNvPr>
            <p:cNvSpPr/>
            <p:nvPr userDrawn="1"/>
          </p:nvSpPr>
          <p:spPr>
            <a:xfrm>
              <a:off x="8982303" y="-1075245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n>
                  <a:noFill/>
                </a:ln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66BC14D-0536-401B-A411-D446CCCCD8E9}"/>
                </a:ext>
              </a:extLst>
            </p:cNvPr>
            <p:cNvSpPr/>
            <p:nvPr userDrawn="1"/>
          </p:nvSpPr>
          <p:spPr>
            <a:xfrm>
              <a:off x="157803" y="-1075245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n>
                  <a:noFill/>
                </a:ln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677DFDF4-BE56-463E-95CC-9D5B1D9979B0}"/>
              </a:ext>
            </a:extLst>
          </p:cNvPr>
          <p:cNvSpPr/>
          <p:nvPr userDrawn="1"/>
        </p:nvSpPr>
        <p:spPr>
          <a:xfrm rot="5400000">
            <a:off x="4651327" y="2502552"/>
            <a:ext cx="126396" cy="8413052"/>
          </a:xfrm>
          <a:prstGeom prst="rect">
            <a:avLst/>
          </a:prstGeom>
          <a:solidFill>
            <a:srgbClr val="CC3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</a:endParaRPr>
          </a:p>
        </p:txBody>
      </p:sp>
      <p:sp>
        <p:nvSpPr>
          <p:cNvPr id="12" name="Rectangle 30">
            <a:extLst>
              <a:ext uri="{FF2B5EF4-FFF2-40B4-BE49-F238E27FC236}">
                <a16:creationId xmlns:a16="http://schemas.microsoft.com/office/drawing/2014/main" id="{969A2EF9-856F-4AD6-A1C0-F4C5522C3ACE}"/>
              </a:ext>
            </a:extLst>
          </p:cNvPr>
          <p:cNvSpPr/>
          <p:nvPr userDrawn="1"/>
        </p:nvSpPr>
        <p:spPr>
          <a:xfrm>
            <a:off x="8921052" y="6328188"/>
            <a:ext cx="126396" cy="445733"/>
          </a:xfrm>
          <a:custGeom>
            <a:avLst/>
            <a:gdLst>
              <a:gd name="connsiteX0" fmla="*/ 0 w 126396"/>
              <a:gd name="connsiteY0" fmla="*/ 0 h 445733"/>
              <a:gd name="connsiteX1" fmla="*/ 126396 w 126396"/>
              <a:gd name="connsiteY1" fmla="*/ 0 h 445733"/>
              <a:gd name="connsiteX2" fmla="*/ 126396 w 126396"/>
              <a:gd name="connsiteY2" fmla="*/ 445733 h 445733"/>
              <a:gd name="connsiteX3" fmla="*/ 0 w 126396"/>
              <a:gd name="connsiteY3" fmla="*/ 445733 h 445733"/>
              <a:gd name="connsiteX4" fmla="*/ 0 w 126396"/>
              <a:gd name="connsiteY4" fmla="*/ 0 h 445733"/>
              <a:gd name="connsiteX0" fmla="*/ 0 w 126396"/>
              <a:gd name="connsiteY0" fmla="*/ 0 h 445733"/>
              <a:gd name="connsiteX1" fmla="*/ 126396 w 126396"/>
              <a:gd name="connsiteY1" fmla="*/ 0 h 445733"/>
              <a:gd name="connsiteX2" fmla="*/ 123221 w 126396"/>
              <a:gd name="connsiteY2" fmla="*/ 325083 h 445733"/>
              <a:gd name="connsiteX3" fmla="*/ 0 w 126396"/>
              <a:gd name="connsiteY3" fmla="*/ 445733 h 445733"/>
              <a:gd name="connsiteX4" fmla="*/ 0 w 126396"/>
              <a:gd name="connsiteY4" fmla="*/ 0 h 44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96" h="445733">
                <a:moveTo>
                  <a:pt x="0" y="0"/>
                </a:moveTo>
                <a:lnTo>
                  <a:pt x="126396" y="0"/>
                </a:lnTo>
                <a:cubicBezTo>
                  <a:pt x="125338" y="108361"/>
                  <a:pt x="124279" y="216722"/>
                  <a:pt x="123221" y="325083"/>
                </a:cubicBezTo>
                <a:lnTo>
                  <a:pt x="0" y="445733"/>
                </a:lnTo>
                <a:lnTo>
                  <a:pt x="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1CC7BC4-0F96-4843-88BD-397EA778BB6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7" y="6512421"/>
            <a:ext cx="332145" cy="25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54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663" r:id="rId12"/>
    <p:sldLayoutId id="2147483649" r:id="rId13"/>
    <p:sldLayoutId id="2147483668" r:id="rId14"/>
    <p:sldLayoutId id="2147483667" r:id="rId15"/>
    <p:sldLayoutId id="2147483650" r:id="rId16"/>
    <p:sldLayoutId id="2147483655" r:id="rId17"/>
    <p:sldLayoutId id="2147483657" r:id="rId18"/>
    <p:sldLayoutId id="2147483748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7D6836-5F57-4E21-954E-3C6ED37FF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2EE1C7-5DEE-4C2D-8900-248118DF3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2EB49-1ACD-40A6-B06F-BF76461C50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854B8-A2FC-3842-9F94-7A6835489AD3}" type="datetime4">
              <a:rPr lang="en-US" smtClean="0"/>
              <a:pPr/>
              <a:t>February 11,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A18F9-E804-4C87-8DDF-24CCBD448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742AE-376B-4BCB-BA07-13695166F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B44B9-F1EC-4F4B-88D4-413245C9CD3E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F6D20B-7D49-4070-B38A-8BD4CB1F37DA}"/>
              </a:ext>
            </a:extLst>
          </p:cNvPr>
          <p:cNvGrpSpPr/>
          <p:nvPr userDrawn="1"/>
        </p:nvGrpSpPr>
        <p:grpSpPr>
          <a:xfrm>
            <a:off x="96552" y="84029"/>
            <a:ext cx="8950896" cy="329742"/>
            <a:chOff x="157803" y="-1075245"/>
            <a:chExt cx="8950896" cy="3297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52B121B-4EE3-40C7-8BCE-FCF9325745C2}"/>
                </a:ext>
              </a:extLst>
            </p:cNvPr>
            <p:cNvSpPr/>
            <p:nvPr userDrawn="1"/>
          </p:nvSpPr>
          <p:spPr>
            <a:xfrm rot="5400000">
              <a:off x="4506856" y="-5424296"/>
              <a:ext cx="126396" cy="8824500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noFill/>
                </a:ln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79A7DCB-08B6-4DA6-8131-67589D403E67}"/>
                </a:ext>
              </a:extLst>
            </p:cNvPr>
            <p:cNvSpPr/>
            <p:nvPr userDrawn="1"/>
          </p:nvSpPr>
          <p:spPr>
            <a:xfrm>
              <a:off x="8982303" y="-1075245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n>
                  <a:noFill/>
                </a:ln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66BC14D-0536-401B-A411-D446CCCCD8E9}"/>
                </a:ext>
              </a:extLst>
            </p:cNvPr>
            <p:cNvSpPr/>
            <p:nvPr userDrawn="1"/>
          </p:nvSpPr>
          <p:spPr>
            <a:xfrm>
              <a:off x="157803" y="-1075245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ln>
                  <a:noFill/>
                </a:ln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677DFDF4-BE56-463E-95CC-9D5B1D9979B0}"/>
              </a:ext>
            </a:extLst>
          </p:cNvPr>
          <p:cNvSpPr/>
          <p:nvPr userDrawn="1"/>
        </p:nvSpPr>
        <p:spPr>
          <a:xfrm rot="5400000">
            <a:off x="4651327" y="2502552"/>
            <a:ext cx="126396" cy="8413052"/>
          </a:xfrm>
          <a:prstGeom prst="rect">
            <a:avLst/>
          </a:prstGeom>
          <a:solidFill>
            <a:srgbClr val="CC3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</a:endParaRPr>
          </a:p>
        </p:txBody>
      </p:sp>
      <p:sp>
        <p:nvSpPr>
          <p:cNvPr id="12" name="Rectangle 30">
            <a:extLst>
              <a:ext uri="{FF2B5EF4-FFF2-40B4-BE49-F238E27FC236}">
                <a16:creationId xmlns:a16="http://schemas.microsoft.com/office/drawing/2014/main" id="{969A2EF9-856F-4AD6-A1C0-F4C5522C3ACE}"/>
              </a:ext>
            </a:extLst>
          </p:cNvPr>
          <p:cNvSpPr/>
          <p:nvPr userDrawn="1"/>
        </p:nvSpPr>
        <p:spPr>
          <a:xfrm>
            <a:off x="8921052" y="6328188"/>
            <a:ext cx="126396" cy="445733"/>
          </a:xfrm>
          <a:custGeom>
            <a:avLst/>
            <a:gdLst>
              <a:gd name="connsiteX0" fmla="*/ 0 w 126396"/>
              <a:gd name="connsiteY0" fmla="*/ 0 h 445733"/>
              <a:gd name="connsiteX1" fmla="*/ 126396 w 126396"/>
              <a:gd name="connsiteY1" fmla="*/ 0 h 445733"/>
              <a:gd name="connsiteX2" fmla="*/ 126396 w 126396"/>
              <a:gd name="connsiteY2" fmla="*/ 445733 h 445733"/>
              <a:gd name="connsiteX3" fmla="*/ 0 w 126396"/>
              <a:gd name="connsiteY3" fmla="*/ 445733 h 445733"/>
              <a:gd name="connsiteX4" fmla="*/ 0 w 126396"/>
              <a:gd name="connsiteY4" fmla="*/ 0 h 445733"/>
              <a:gd name="connsiteX0" fmla="*/ 0 w 126396"/>
              <a:gd name="connsiteY0" fmla="*/ 0 h 445733"/>
              <a:gd name="connsiteX1" fmla="*/ 126396 w 126396"/>
              <a:gd name="connsiteY1" fmla="*/ 0 h 445733"/>
              <a:gd name="connsiteX2" fmla="*/ 123221 w 126396"/>
              <a:gd name="connsiteY2" fmla="*/ 325083 h 445733"/>
              <a:gd name="connsiteX3" fmla="*/ 0 w 126396"/>
              <a:gd name="connsiteY3" fmla="*/ 445733 h 445733"/>
              <a:gd name="connsiteX4" fmla="*/ 0 w 126396"/>
              <a:gd name="connsiteY4" fmla="*/ 0 h 44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96" h="445733">
                <a:moveTo>
                  <a:pt x="0" y="0"/>
                </a:moveTo>
                <a:lnTo>
                  <a:pt x="126396" y="0"/>
                </a:lnTo>
                <a:cubicBezTo>
                  <a:pt x="125338" y="108361"/>
                  <a:pt x="124279" y="216722"/>
                  <a:pt x="123221" y="325083"/>
                </a:cubicBezTo>
                <a:lnTo>
                  <a:pt x="0" y="445733"/>
                </a:lnTo>
                <a:lnTo>
                  <a:pt x="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1CC7BC4-0F96-4843-88BD-397EA778BB6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7" y="6512421"/>
            <a:ext cx="332145" cy="25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18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16E52-EFDF-41B4-B8DA-4CB48A1CF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1" y="2163067"/>
            <a:ext cx="8073956" cy="175578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Merriweather" panose="00000500000000000000" pitchFamily="2" charset="0"/>
              </a:rPr>
              <a:t>SBA’s Export Loan Programs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DED585-07D5-4C37-B192-8257F7B19D71}"/>
              </a:ext>
            </a:extLst>
          </p:cNvPr>
          <p:cNvSpPr txBox="1">
            <a:spLocks/>
          </p:cNvSpPr>
          <p:nvPr/>
        </p:nvSpPr>
        <p:spPr>
          <a:xfrm>
            <a:off x="1143000" y="4447238"/>
            <a:ext cx="6858000" cy="14833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875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400" b="1" kern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2pPr>
            <a:lvl3pPr marL="685749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400" b="1" kern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3pPr>
            <a:lvl4pPr marL="1028624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400" b="1" kern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4pPr>
            <a:lvl5pPr marL="1371498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400" b="1" kern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Merriweather" panose="00000500000000000000" pitchFamily="2" charset="0"/>
              </a:rPr>
              <a:t>Financing Small Business Growth</a:t>
            </a:r>
          </a:p>
          <a:p>
            <a:r>
              <a:rPr lang="en-US" dirty="0">
                <a:latin typeface="Merriweather" panose="00000500000000000000" pitchFamily="2" charset="0"/>
              </a:rPr>
              <a:t>David J. Vidal</a:t>
            </a:r>
          </a:p>
          <a:p>
            <a:r>
              <a:rPr lang="en-US" dirty="0">
                <a:latin typeface="Merriweather" panose="00000500000000000000" pitchFamily="2" charset="0"/>
              </a:rPr>
              <a:t>Head of International Trade Finance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702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CAB52D5-F539-49E5-AB7B-E45D258B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1800"/>
            <a:ext cx="7886700" cy="1160039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3E7F"/>
                </a:solidFill>
                <a:latin typeface="Merriweather" panose="00000500000000000000" pitchFamily="2" charset="0"/>
                <a:ea typeface="Source Sans Pro" panose="020B0503030403020204" pitchFamily="34" charset="0"/>
              </a:rPr>
              <a:t>SBA’s Export Loan Program</a:t>
            </a:r>
            <a:br>
              <a:rPr lang="en-US" b="1" dirty="0">
                <a:solidFill>
                  <a:srgbClr val="003E7F"/>
                </a:solidFill>
                <a:latin typeface="Merriweather" panose="00000500000000000000" pitchFamily="2" charset="0"/>
                <a:ea typeface="Source Sans Pro" panose="020B0503030403020204" pitchFamily="34" charset="0"/>
              </a:rPr>
            </a:br>
            <a:r>
              <a:rPr lang="en-US" b="1" dirty="0">
                <a:solidFill>
                  <a:srgbClr val="003E7F"/>
                </a:solidFill>
                <a:latin typeface="Merriweather" panose="00000500000000000000" pitchFamily="2" charset="0"/>
                <a:ea typeface="Source Sans Pro" panose="020B0503030403020204" pitchFamily="34" charset="0"/>
              </a:rPr>
              <a:t>Value Proposition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6BE84-1712-42A6-B230-3D990A771CB0}"/>
              </a:ext>
            </a:extLst>
          </p:cNvPr>
          <p:cNvSpPr/>
          <p:nvPr/>
        </p:nvSpPr>
        <p:spPr>
          <a:xfrm>
            <a:off x="415636" y="1525924"/>
            <a:ext cx="8613918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latin typeface="Merriweather" panose="00000500000000000000" pitchFamily="2" charset="0"/>
                <a:ea typeface="Source Sans Pro" panose="020B0503030403020204" pitchFamily="34" charset="0"/>
              </a:rPr>
              <a:t>For State Export Development Organizations-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Send your States’ businesses on trade missions or to trade shows with export sales financing arranged in advance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Augment the export sales generated from State support with financing for additional export growth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Help your State’s businesses buy more equipment and facilities to produce more export sales volume</a:t>
            </a:r>
          </a:p>
          <a:p>
            <a:endParaRPr lang="en-US" b="1" dirty="0">
              <a:latin typeface="Merriweather" panose="00000500000000000000" pitchFamily="2" charset="0"/>
              <a:ea typeface="Source Sans Pro" panose="020B0503030403020204" pitchFamily="34" charset="0"/>
            </a:endParaRPr>
          </a:p>
          <a:p>
            <a:r>
              <a:rPr lang="en-US" b="1" dirty="0">
                <a:latin typeface="Merriweather" panose="00000500000000000000" pitchFamily="2" charset="0"/>
                <a:ea typeface="Source Sans Pro" panose="020B0503030403020204" pitchFamily="34" charset="0"/>
              </a:rPr>
              <a:t>For Businesses-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Offer international customers payment terms (vs. requiring advance payment)to make your business more competitive and a better trading partner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Facilitate pro-active marketing and/or expand capacity for global growth that otherwise may not be pursued due to cash flow limitations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Merriweather" panose="00000500000000000000" pitchFamily="2" charset="0"/>
                <a:ea typeface="Source Sans Pro" panose="020B0503030403020204" pitchFamily="34" charset="0"/>
              </a:rPr>
              <a:t>Provide bid bonds, advanced payment or performance guarantees to international buyers without putting a strain on your cash flow</a:t>
            </a:r>
          </a:p>
          <a:p>
            <a:endParaRPr lang="en-US" b="1" dirty="0">
              <a:latin typeface="Merriweather" panose="00000500000000000000" pitchFamily="2" charset="0"/>
              <a:ea typeface="Source Sans Pro" panose="020B0503030403020204" pitchFamily="34" charset="0"/>
            </a:endParaRPr>
          </a:p>
          <a:p>
            <a:pPr lvl="0"/>
            <a:endParaRPr lang="en-US" dirty="0">
              <a:latin typeface="Merriweather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62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8812E-92A0-43CB-93C6-2FAE255DD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48581"/>
            <a:ext cx="6858000" cy="1117009"/>
          </a:xfrm>
        </p:spPr>
        <p:txBody>
          <a:bodyPr>
            <a:normAutofit fontScale="90000"/>
          </a:bodyPr>
          <a:lstStyle/>
          <a:p>
            <a:r>
              <a:rPr lang="en-US" sz="4800" dirty="0">
                <a:latin typeface="Merriweather" panose="00000500000000000000" pitchFamily="2" charset="0"/>
              </a:rPr>
              <a:t>SBA Export Loan Programs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F5FAD4-C273-4361-BD64-DE46CFAEBE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5517" y="2936867"/>
            <a:ext cx="8208580" cy="1837092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latin typeface="Merriweather" panose="00000500000000000000" pitchFamily="2" charset="0"/>
              </a:rPr>
              <a:t>Export Express</a:t>
            </a:r>
            <a:r>
              <a:rPr lang="en-US" dirty="0">
                <a:solidFill>
                  <a:schemeClr val="tx1"/>
                </a:solidFill>
                <a:latin typeface="Merriweather" panose="00000500000000000000" pitchFamily="2" charset="0"/>
              </a:rPr>
              <a:t> for Export Development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latin typeface="Merriweather" panose="00000500000000000000" pitchFamily="2" charset="0"/>
              </a:rPr>
              <a:t>Export Working Capital</a:t>
            </a:r>
            <a:r>
              <a:rPr lang="en-US" dirty="0">
                <a:solidFill>
                  <a:schemeClr val="tx1"/>
                </a:solidFill>
                <a:latin typeface="Merriweather" panose="00000500000000000000" pitchFamily="2" charset="0"/>
              </a:rPr>
              <a:t> to Fulfill Export Orders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latin typeface="Merriweather" panose="00000500000000000000" pitchFamily="2" charset="0"/>
              </a:rPr>
              <a:t>International Trade Loan</a:t>
            </a:r>
            <a:r>
              <a:rPr lang="en-US" dirty="0">
                <a:solidFill>
                  <a:schemeClr val="tx1"/>
                </a:solidFill>
                <a:latin typeface="Merriweather" panose="00000500000000000000" pitchFamily="2" charset="0"/>
              </a:rPr>
              <a:t> for Expanding Exporter Capacity</a:t>
            </a:r>
          </a:p>
        </p:txBody>
      </p:sp>
    </p:spTree>
    <p:extLst>
      <p:ext uri="{BB962C8B-B14F-4D97-AF65-F5344CB8AC3E}">
        <p14:creationId xmlns:p14="http://schemas.microsoft.com/office/powerpoint/2010/main" val="2864663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882C2-C156-4D4F-85BA-30E9EE57F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3E7F"/>
                </a:solidFill>
                <a:latin typeface="Merriweather" panose="00000500000000000000" pitchFamily="2" charset="0"/>
              </a:rPr>
              <a:t>Export Express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70BC2-1CC4-429D-BF94-184D56A79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66416"/>
            <a:ext cx="7886700" cy="46105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en-US" sz="2000" dirty="0">
              <a:latin typeface="Merriweather" panose="00000500000000000000" pitchFamily="2" charset="0"/>
            </a:endParaRPr>
          </a:p>
          <a:p>
            <a:r>
              <a:rPr lang="en-US" altLang="en-US" sz="2000" b="1" dirty="0">
                <a:latin typeface="Merriweather" panose="00000500000000000000" pitchFamily="2" charset="0"/>
              </a:rPr>
              <a:t>Financing up to a maximum loan limit of $500,000</a:t>
            </a:r>
          </a:p>
          <a:p>
            <a:endParaRPr lang="en-US" altLang="en-US" sz="2000" b="1" dirty="0">
              <a:latin typeface="Merriweather" panose="00000500000000000000" pitchFamily="2" charset="0"/>
            </a:endParaRPr>
          </a:p>
          <a:p>
            <a:r>
              <a:rPr lang="en-US" altLang="en-US" sz="2000" b="1" dirty="0">
                <a:latin typeface="Merriweather" panose="00000500000000000000" pitchFamily="2" charset="0"/>
              </a:rPr>
              <a:t>Your business can use Export Express financing for:</a:t>
            </a:r>
          </a:p>
          <a:p>
            <a:pPr lvl="1"/>
            <a:r>
              <a:rPr lang="en-US" sz="1900" u="sng" dirty="0">
                <a:latin typeface="Merriweather" panose="00000500000000000000" pitchFamily="2" charset="0"/>
              </a:rPr>
              <a:t>Export Development:</a:t>
            </a:r>
            <a:r>
              <a:rPr lang="en-US" sz="1900" dirty="0">
                <a:latin typeface="Merriweather" panose="00000500000000000000" pitchFamily="2" charset="0"/>
              </a:rPr>
              <a:t> participate in a foreign trade shows or translation services or secure patents and trademarks</a:t>
            </a:r>
          </a:p>
          <a:p>
            <a:pPr lvl="1"/>
            <a:r>
              <a:rPr lang="en-US" sz="1900" u="sng" dirty="0">
                <a:latin typeface="Merriweather" panose="00000500000000000000" pitchFamily="2" charset="0"/>
              </a:rPr>
              <a:t>Finance export orders:</a:t>
            </a:r>
            <a:r>
              <a:rPr lang="en-US" sz="1900" dirty="0">
                <a:latin typeface="Merriweather" panose="00000500000000000000" pitchFamily="2" charset="0"/>
              </a:rPr>
              <a:t> buy inventory, pay staff wages, and offer credit terms to foreign buyers</a:t>
            </a:r>
          </a:p>
          <a:p>
            <a:pPr lvl="1"/>
            <a:r>
              <a:rPr lang="en-US" sz="1900" u="sng" dirty="0">
                <a:latin typeface="Merriweather" panose="00000500000000000000" pitchFamily="2" charset="0"/>
              </a:rPr>
              <a:t>Free up cash:</a:t>
            </a:r>
            <a:r>
              <a:rPr lang="en-US" sz="1900" dirty="0">
                <a:latin typeface="Merriweather" panose="00000500000000000000" pitchFamily="2" charset="0"/>
              </a:rPr>
              <a:t> issue standby letters of credit that serve as bid, performance bonds, and advance payment guarantees, and </a:t>
            </a:r>
          </a:p>
          <a:p>
            <a:pPr lvl="1"/>
            <a:r>
              <a:rPr lang="en-US" sz="1900" u="sng" dirty="0">
                <a:latin typeface="Merriweather" panose="00000500000000000000" pitchFamily="2" charset="0"/>
              </a:rPr>
              <a:t>Purchase fixed assets:</a:t>
            </a:r>
            <a:r>
              <a:rPr lang="en-US" sz="1900" dirty="0">
                <a:latin typeface="Merriweather" panose="00000500000000000000" pitchFamily="2" charset="0"/>
              </a:rPr>
              <a:t> equipment or real estate to support international sales</a:t>
            </a:r>
          </a:p>
          <a:p>
            <a:pPr marL="0" indent="0">
              <a:buNone/>
            </a:pPr>
            <a:endParaRPr lang="en-US" altLang="en-US" sz="2000" dirty="0">
              <a:latin typeface="Merriweather" panose="00000500000000000000" pitchFamily="2" charset="0"/>
            </a:endParaRPr>
          </a:p>
          <a:p>
            <a:endParaRPr lang="en-US" dirty="0">
              <a:latin typeface="Merriweather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0F491-0C6B-4CF9-B6F3-9C513DE3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4181247-0965-4D59-B9D4-9381C5EE24BF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Merriweather" panose="00000500000000000000" pitchFamily="2" charset="0"/>
              </a:rPr>
              <a:t>Capital for Export Development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8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88C79-2315-447E-BE85-007097A09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3E7F"/>
                </a:solidFill>
                <a:latin typeface="Merriweather" panose="00000500000000000000" pitchFamily="2" charset="0"/>
              </a:rPr>
              <a:t>Export Working Capital Program (EWCP)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59071-63B4-4ACF-8F43-44BA78D4B3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b="1" dirty="0">
                <a:latin typeface="Merriweather" panose="00000500000000000000" pitchFamily="2" charset="0"/>
              </a:rPr>
              <a:t>Financing up to a maximum loan limit of $5,000,000</a:t>
            </a:r>
          </a:p>
          <a:p>
            <a:r>
              <a:rPr lang="en-US" altLang="en-US" sz="2000" b="1" dirty="0">
                <a:latin typeface="Merriweather" panose="00000500000000000000" pitchFamily="2" charset="0"/>
              </a:rPr>
              <a:t>Support a single transaction, multiple contracts, or revolving sales over the year</a:t>
            </a:r>
          </a:p>
          <a:p>
            <a:endParaRPr lang="en-US" altLang="en-US" sz="2000" b="1" dirty="0">
              <a:latin typeface="Merriweather" panose="00000500000000000000" pitchFamily="2" charset="0"/>
            </a:endParaRPr>
          </a:p>
          <a:p>
            <a:r>
              <a:rPr lang="en-US" altLang="en-US" sz="2000" b="1" dirty="0">
                <a:latin typeface="Merriweather" panose="00000500000000000000" pitchFamily="2" charset="0"/>
              </a:rPr>
              <a:t>Your business can use EWCP financing for: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Financing export orders: </a:t>
            </a:r>
          </a:p>
          <a:p>
            <a:pPr marL="628650" lvl="1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latin typeface="Merriweather" panose="00000500000000000000" pitchFamily="2" charset="0"/>
              </a:rPr>
              <a:t>Inventory, materials, labor, other production costs</a:t>
            </a:r>
          </a:p>
          <a:p>
            <a:pPr marL="628650" lvl="1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latin typeface="Merriweather" panose="00000500000000000000" pitchFamily="2" charset="0"/>
              </a:rPr>
              <a:t>Foreign accounts receivable and offering sales terms</a:t>
            </a:r>
          </a:p>
          <a:p>
            <a:pPr marL="628650" lvl="1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latin typeface="Merriweather" panose="00000500000000000000" pitchFamily="2" charset="0"/>
              </a:rPr>
              <a:t>Insurance and freight costs</a:t>
            </a:r>
          </a:p>
          <a:p>
            <a:pPr marL="628650" lvl="1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latin typeface="Merriweather" panose="00000500000000000000" pitchFamily="2" charset="0"/>
              </a:rPr>
              <a:t>Bank fees related to the transactions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Free up cash:  </a:t>
            </a:r>
          </a:p>
          <a:p>
            <a:pPr marL="628650" lvl="1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latin typeface="Merriweather" panose="00000500000000000000" pitchFamily="2" charset="0"/>
              </a:rPr>
              <a:t>Issue Standby letters-of-credit for bid, performance, or advance payment bonds or guarantees</a:t>
            </a:r>
          </a:p>
          <a:p>
            <a:endParaRPr lang="en-US" dirty="0">
              <a:latin typeface="Merriweather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555A3-FB3E-4AB2-A73A-5B298DEBB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5</a:t>
            </a:fld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0D3F52-BD92-4F0E-9AC2-A68996EDBA25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Merriweather" panose="00000500000000000000" pitchFamily="2" charset="0"/>
              </a:rPr>
              <a:t>Capital to Fulfill Export Orders </a:t>
            </a:r>
          </a:p>
        </p:txBody>
      </p:sp>
    </p:spTree>
    <p:extLst>
      <p:ext uri="{BB962C8B-B14F-4D97-AF65-F5344CB8AC3E}">
        <p14:creationId xmlns:p14="http://schemas.microsoft.com/office/powerpoint/2010/main" val="2144929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83B22-2423-4BE2-9E54-1FCC5121B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3E7F"/>
                </a:solidFill>
                <a:latin typeface="Merriweather" panose="00000500000000000000" pitchFamily="2" charset="0"/>
              </a:rPr>
              <a:t>International Trade Loan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8B8BD-A261-4537-92D6-219C33C4E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b="1" dirty="0">
                <a:latin typeface="Merriweather" panose="00000500000000000000" pitchFamily="2" charset="0"/>
              </a:rPr>
              <a:t>Financing up to a maximum loan limit of $5,000,000</a:t>
            </a:r>
          </a:p>
          <a:p>
            <a:pPr marL="0" indent="0">
              <a:buNone/>
            </a:pPr>
            <a:endParaRPr lang="en-US" altLang="en-US" sz="2000" b="1" dirty="0">
              <a:latin typeface="Merriweather" panose="00000500000000000000" pitchFamily="2" charset="0"/>
            </a:endParaRPr>
          </a:p>
          <a:p>
            <a:r>
              <a:rPr lang="en-US" altLang="en-US" sz="2000" b="1" dirty="0">
                <a:latin typeface="Merriweather" panose="00000500000000000000" pitchFamily="2" charset="0"/>
              </a:rPr>
              <a:t>Your business can use the International Trade Loan for: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Purchase fixed assets:</a:t>
            </a:r>
            <a:r>
              <a:rPr lang="en-US" sz="2000" dirty="0">
                <a:latin typeface="Merriweather" panose="00000500000000000000" pitchFamily="2" charset="0"/>
              </a:rPr>
              <a:t> loans to purchase machinery or equipment to expand production in order to meet foreign demand: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Retooling:</a:t>
            </a:r>
            <a:r>
              <a:rPr lang="en-US" sz="2000" dirty="0">
                <a:latin typeface="Merriweather" panose="00000500000000000000" pitchFamily="2" charset="0"/>
              </a:rPr>
              <a:t>  fund expenses necessary to meet foreign product standards or licensing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Permanent working capital</a:t>
            </a:r>
          </a:p>
          <a:p>
            <a:pPr marL="28575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u="sng" dirty="0">
                <a:latin typeface="Merriweather" panose="00000500000000000000" pitchFamily="2" charset="0"/>
              </a:rPr>
              <a:t>Acquire a bigger facility:</a:t>
            </a:r>
            <a:r>
              <a:rPr lang="en-US" sz="2000" dirty="0">
                <a:latin typeface="Merriweather" panose="00000500000000000000" pitchFamily="2" charset="0"/>
              </a:rPr>
              <a:t> loans for real estate needed as a result of expanding export sales</a:t>
            </a:r>
            <a:endParaRPr lang="en-US" dirty="0">
              <a:latin typeface="Merriweather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351048-4307-4893-807B-F50734FB6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6</a:t>
            </a:fld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B8A6D87-ACC9-4136-86F7-134E7B65A210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Merriweather" panose="00000500000000000000" pitchFamily="2" charset="0"/>
              </a:rPr>
              <a:t>Capital for Expanding Exporter Capacity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4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C1A0B-7F58-4595-BC8A-EDBE69544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3E7F"/>
                </a:solidFill>
                <a:latin typeface="Merriweather" panose="00000500000000000000" pitchFamily="2" charset="0"/>
              </a:rPr>
              <a:t>STEP Referral Protocols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8413CC-C214-4DA7-963F-5733E56B20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latin typeface="Merriweather" panose="00000500000000000000" pitchFamily="2" charset="0"/>
              </a:rPr>
              <a:t>Referral Protocols:</a:t>
            </a:r>
            <a:r>
              <a:rPr lang="en-US" dirty="0">
                <a:latin typeface="Merriweather" panose="00000500000000000000" pitchFamily="2" charset="0"/>
              </a:rPr>
              <a:t>  arrangements with interested STEP Administrators to increase business referrals and the number of companies receiving export financing</a:t>
            </a:r>
          </a:p>
          <a:p>
            <a:r>
              <a:rPr lang="en-US" u="sng" dirty="0">
                <a:latin typeface="Merriweather" panose="00000500000000000000" pitchFamily="2" charset="0"/>
              </a:rPr>
              <a:t>Improves Collaboration</a:t>
            </a:r>
            <a:r>
              <a:rPr lang="en-US" dirty="0">
                <a:latin typeface="Merriweather" panose="00000500000000000000" pitchFamily="2" charset="0"/>
              </a:rPr>
              <a:t>:  establishes an plan to improve profiling and sharing of referrals for services and financing</a:t>
            </a:r>
          </a:p>
          <a:p>
            <a:r>
              <a:rPr lang="en-US" u="sng" dirty="0">
                <a:latin typeface="Merriweather" panose="00000500000000000000" pitchFamily="2" charset="0"/>
              </a:rPr>
              <a:t>Early Adopters: </a:t>
            </a:r>
            <a:r>
              <a:rPr lang="en-US" dirty="0">
                <a:latin typeface="Merriweather" panose="00000500000000000000" pitchFamily="2" charset="0"/>
              </a:rPr>
              <a:t> State of Arizona and the State of Utah</a:t>
            </a:r>
          </a:p>
          <a:p>
            <a:r>
              <a:rPr lang="en-US" u="sng" dirty="0">
                <a:latin typeface="Merriweather" panose="00000500000000000000" pitchFamily="2" charset="0"/>
              </a:rPr>
              <a:t>Recent Successes</a:t>
            </a:r>
            <a:r>
              <a:rPr lang="en-US" dirty="0">
                <a:latin typeface="Merriweather" panose="00000500000000000000" pitchFamily="2" charset="0"/>
              </a:rPr>
              <a:t>:</a:t>
            </a:r>
          </a:p>
          <a:p>
            <a:pPr lvl="1"/>
            <a:r>
              <a:rPr lang="en-US" dirty="0">
                <a:latin typeface="Merriweather" panose="00000500000000000000" pitchFamily="2" charset="0"/>
              </a:rPr>
              <a:t>State of Arizona:  Identified over two dozen business leads for SBA financing </a:t>
            </a:r>
          </a:p>
          <a:p>
            <a:pPr lvl="1"/>
            <a:r>
              <a:rPr lang="en-US" dirty="0">
                <a:latin typeface="Merriweather" panose="00000500000000000000" pitchFamily="2" charset="0"/>
              </a:rPr>
              <a:t>State of Utah:  Identified over 10 business leads for SBA financing</a:t>
            </a:r>
          </a:p>
          <a:p>
            <a:endParaRPr lang="en-US" dirty="0">
              <a:latin typeface="Merriweather" panose="00000500000000000000" pitchFamily="2" charset="0"/>
            </a:endParaRPr>
          </a:p>
          <a:p>
            <a:endParaRPr lang="en-US" dirty="0">
              <a:latin typeface="Merriweather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D4C34D-77B3-4842-B217-93597F3E8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7</a:t>
            </a:fld>
            <a:endParaRPr lang="en-US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11CEA27-D996-4D45-B5E3-6CD40237C68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Merriweather" panose="00000500000000000000" pitchFamily="2" charset="0"/>
              </a:rPr>
              <a:t>Increasing Referrals and Access to SBA Programs</a:t>
            </a:r>
          </a:p>
        </p:txBody>
      </p:sp>
    </p:spTree>
    <p:extLst>
      <p:ext uri="{BB962C8B-B14F-4D97-AF65-F5344CB8AC3E}">
        <p14:creationId xmlns:p14="http://schemas.microsoft.com/office/powerpoint/2010/main" val="160803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F8190-CF3F-4F4A-81F0-D8ED8AA50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3E7F"/>
                </a:solidFill>
                <a:latin typeface="Merriweather" panose="00000500000000000000" pitchFamily="2" charset="0"/>
              </a:rPr>
              <a:t>The Untapped Market Opportunity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817FED8-14DA-4A17-82F9-AC7E14D696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549420"/>
              </p:ext>
            </p:extLst>
          </p:nvPr>
        </p:nvGraphicFramePr>
        <p:xfrm>
          <a:off x="628650" y="1825625"/>
          <a:ext cx="8398618" cy="4368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03BB5-8F15-42EA-8B12-AAAA3D5B9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8</a:t>
            </a:fld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71BD886-570E-4BC6-BB49-B57B16B2466C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Merriweather" panose="00000500000000000000" pitchFamily="2" charset="0"/>
              </a:rPr>
              <a:t>SBA Export Loan Programs Accelerate Export Sales Growth</a:t>
            </a:r>
          </a:p>
        </p:txBody>
      </p:sp>
    </p:spTree>
    <p:extLst>
      <p:ext uri="{BB962C8B-B14F-4D97-AF65-F5344CB8AC3E}">
        <p14:creationId xmlns:p14="http://schemas.microsoft.com/office/powerpoint/2010/main" val="344719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16E52-EFDF-41B4-B8DA-4CB48A1CFC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>
                <a:latin typeface="Merriweather" panose="00000500000000000000" pitchFamily="2" charset="0"/>
              </a:rPr>
              <a:t>Thank You!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5241541-2108-4303-B754-0097E369E4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1200" dirty="0">
                <a:latin typeface="Merriweather" panose="00000500000000000000" pitchFamily="2" charset="0"/>
              </a:rPr>
              <a:t>U.S. Small Business Administration </a:t>
            </a:r>
          </a:p>
          <a:p>
            <a:pPr>
              <a:defRPr/>
            </a:pPr>
            <a:r>
              <a:rPr lang="en-US" sz="1200" dirty="0">
                <a:latin typeface="Merriweather" panose="00000500000000000000" pitchFamily="2" charset="0"/>
              </a:rPr>
              <a:t>Office of International Trade</a:t>
            </a:r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53B474-BFBD-468A-A338-1465A0A7B690}"/>
              </a:ext>
            </a:extLst>
          </p:cNvPr>
          <p:cNvSpPr txBox="1">
            <a:spLocks/>
          </p:cNvSpPr>
          <p:nvPr/>
        </p:nvSpPr>
        <p:spPr>
          <a:xfrm>
            <a:off x="1143000" y="2595448"/>
            <a:ext cx="6858000" cy="19904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6000" kern="1200" spc="-225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br>
              <a:rPr lang="en-US" sz="2400" dirty="0">
                <a:latin typeface="Merriweather"/>
              </a:rPr>
            </a:br>
            <a:br>
              <a:rPr lang="en-US" sz="2400" dirty="0">
                <a:latin typeface="Merriweather" panose="00000500000000000000" pitchFamily="2" charset="0"/>
              </a:rPr>
            </a:br>
            <a:endParaRPr lang="en-US" sz="2400">
              <a:latin typeface="Merriweather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AB2143-7D72-4A70-AC67-38CAE5BEC755}"/>
              </a:ext>
            </a:extLst>
          </p:cNvPr>
          <p:cNvSpPr txBox="1"/>
          <p:nvPr/>
        </p:nvSpPr>
        <p:spPr>
          <a:xfrm>
            <a:off x="4572000" y="3748214"/>
            <a:ext cx="4136069" cy="1295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Contact:  Steve Sullivan</a:t>
            </a:r>
          </a:p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Email:  Stephen.Sullivan@sba.gov</a:t>
            </a:r>
          </a:p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Phone:  202-2056961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8BA24B-B8EF-4AA6-A4B7-32A442FCD159}"/>
              </a:ext>
            </a:extLst>
          </p:cNvPr>
          <p:cNvSpPr/>
          <p:nvPr/>
        </p:nvSpPr>
        <p:spPr>
          <a:xfrm>
            <a:off x="214009" y="3748095"/>
            <a:ext cx="4572000" cy="12950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Contact:  David Vidal</a:t>
            </a:r>
          </a:p>
          <a:p>
            <a:pPr algn="ctr">
              <a:lnSpc>
                <a:spcPct val="150000"/>
              </a:lnSpc>
              <a:defRPr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Email:  David.vidal@sba.gov</a:t>
            </a:r>
          </a:p>
          <a:p>
            <a:pPr algn="ctr">
              <a:lnSpc>
                <a:spcPct val="150000"/>
              </a:lnSpc>
              <a:defRPr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Merriweather" panose="00000500000000000000" pitchFamily="2" charset="0"/>
              </a:rPr>
              <a:t>Phone:  202-205-7119</a:t>
            </a:r>
          </a:p>
        </p:txBody>
      </p:sp>
    </p:spTree>
    <p:extLst>
      <p:ext uri="{BB962C8B-B14F-4D97-AF65-F5344CB8AC3E}">
        <p14:creationId xmlns:p14="http://schemas.microsoft.com/office/powerpoint/2010/main" val="692102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E892590B31CD4B896EE17B529DB6C3" ma:contentTypeVersion="9" ma:contentTypeDescription="Create a new document." ma:contentTypeScope="" ma:versionID="bfbf571992156aba66bfbacf6d599f0c">
  <xsd:schema xmlns:xsd="http://www.w3.org/2001/XMLSchema" xmlns:xs="http://www.w3.org/2001/XMLSchema" xmlns:p="http://schemas.microsoft.com/office/2006/metadata/properties" xmlns:ns3="588b8bca-3065-46d1-9abb-5837f55327eb" xmlns:ns4="3e2c6b2d-47bb-4e5e-b584-b7cea67ffdea" targetNamespace="http://schemas.microsoft.com/office/2006/metadata/properties" ma:root="true" ma:fieldsID="00d6d5b03cd1e9295520e785fdb34eef" ns3:_="" ns4:_="">
    <xsd:import namespace="588b8bca-3065-46d1-9abb-5837f55327eb"/>
    <xsd:import namespace="3e2c6b2d-47bb-4e5e-b584-b7cea67ffde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8b8bca-3065-46d1-9abb-5837f55327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2c6b2d-47bb-4e5e-b584-b7cea67ffde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C276A4-98F7-4A07-A741-4B725D671C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8b8bca-3065-46d1-9abb-5837f55327eb"/>
    <ds:schemaRef ds:uri="3e2c6b2d-47bb-4e5e-b584-b7cea67ffd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7AB990-DB70-4FAF-9C7A-F6572F25855C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588b8bca-3065-46d1-9abb-5837f55327eb"/>
    <ds:schemaRef ds:uri="http://purl.org/dc/dcmitype/"/>
    <ds:schemaRef ds:uri="3e2c6b2d-47bb-4e5e-b584-b7cea67ffdea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790CBA2-490C-4253-972B-FEB6EE02F1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6361</TotalTime>
  <Words>608</Words>
  <Application>Microsoft Office PowerPoint</Application>
  <PresentationFormat>On-screen Show (4:3)</PresentationFormat>
  <Paragraphs>84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Merriweather</vt:lpstr>
      <vt:lpstr>Source sans pro</vt:lpstr>
      <vt:lpstr>Source sans pro</vt:lpstr>
      <vt:lpstr>Wingdings</vt:lpstr>
      <vt:lpstr>Office Theme</vt:lpstr>
      <vt:lpstr>1_Office Theme</vt:lpstr>
      <vt:lpstr>SBA’s Export Loan Programs</vt:lpstr>
      <vt:lpstr>SBA’s Export Loan Program Value Proposition </vt:lpstr>
      <vt:lpstr>SBA Export Loan Programs</vt:lpstr>
      <vt:lpstr>Export Express</vt:lpstr>
      <vt:lpstr>Export Working Capital Program (EWCP)</vt:lpstr>
      <vt:lpstr>International Trade Loan Program</vt:lpstr>
      <vt:lpstr>STEP Referral Protocols</vt:lpstr>
      <vt:lpstr>The Untapped Market Opportunity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Gibson, Patricia M</dc:creator>
  <cp:lastModifiedBy>Andy Karellas</cp:lastModifiedBy>
  <cp:revision>246</cp:revision>
  <cp:lastPrinted>2018-02-13T00:27:10Z</cp:lastPrinted>
  <dcterms:created xsi:type="dcterms:W3CDTF">2018-03-01T14:28:41Z</dcterms:created>
  <dcterms:modified xsi:type="dcterms:W3CDTF">2020-02-11T12:07:14Z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0x01010034E892590B31CD4B896EE17B529DB6C3</vt:lpwstr>
  </property>
</Properties>
</file>