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4126" r:id="rId4"/>
    <p:sldMasterId id="2147484138" r:id="rId5"/>
  </p:sldMasterIdLst>
  <p:notesMasterIdLst>
    <p:notesMasterId r:id="rId16"/>
  </p:notesMasterIdLst>
  <p:handoutMasterIdLst>
    <p:handoutMasterId r:id="rId17"/>
  </p:handoutMasterIdLst>
  <p:sldIdLst>
    <p:sldId id="378" r:id="rId6"/>
    <p:sldId id="379" r:id="rId7"/>
    <p:sldId id="373" r:id="rId8"/>
    <p:sldId id="376" r:id="rId9"/>
    <p:sldId id="346" r:id="rId10"/>
    <p:sldId id="374" r:id="rId11"/>
    <p:sldId id="377" r:id="rId12"/>
    <p:sldId id="380" r:id="rId13"/>
    <p:sldId id="375" r:id="rId14"/>
    <p:sldId id="381" r:id="rId15"/>
  </p:sldIdLst>
  <p:sldSz cx="12192000" cy="6858000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341"/>
    <a:srgbClr val="043673"/>
    <a:srgbClr val="F38415"/>
    <a:srgbClr val="FF6600"/>
    <a:srgbClr val="EFF5FB"/>
    <a:srgbClr val="CA2027"/>
    <a:srgbClr val="E4EEF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38" autoAdjust="0"/>
    <p:restoredTop sz="79218" autoAdjust="0"/>
  </p:normalViewPr>
  <p:slideViewPr>
    <p:cSldViewPr snapToGrid="0">
      <p:cViewPr varScale="1">
        <p:scale>
          <a:sx n="69" d="100"/>
          <a:sy n="69" d="100"/>
        </p:scale>
        <p:origin x="653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64"/>
    </p:cViewPr>
  </p:sorterViewPr>
  <p:notesViewPr>
    <p:cSldViewPr snapToGrid="0">
      <p:cViewPr varScale="1">
        <p:scale>
          <a:sx n="67" d="100"/>
          <a:sy n="67" d="100"/>
        </p:scale>
        <p:origin x="-3168" y="-8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0CBD731A-B4F5-4956-B2B1-B22DB22F0A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336725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>
                <a:latin typeface="Calibri" pitchFamily="-84" charset="0"/>
                <a:ea typeface="MS PGothic" panose="020B0600070205080204" pitchFamily="34" charset="-128"/>
                <a:cs typeface="MS PGothic" pitchFamily="34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4" tIns="46582" rIns="93164" bIns="46582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4" tIns="46582" rIns="93164" bIns="46582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>
                <a:latin typeface="Calibri" pitchFamily="-84" charset="0"/>
                <a:ea typeface="MS PGothic" panose="020B0600070205080204" pitchFamily="34" charset="-128"/>
                <a:cs typeface="MS PGothic" pitchFamily="34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87B2E55-8F27-465D-9E85-595E2051334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82732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ＭＳ Ｐゴシック" pitchFamily="-84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0BFC95FB-0ADC-4721-B564-316C2CEBD72A}" type="slidenum">
              <a:rPr lang="en-US" altLang="en-US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0235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ＭＳ Ｐゴシック" pitchFamily="-8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11607D-6717-4BAF-8A16-83ED0E70B489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3505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135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FE4E68-1786-4270-A610-C1E97ACC397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7933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FE4E68-1786-4270-A610-C1E97ACC397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1681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FE4E68-1786-4270-A610-C1E97ACC397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3197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FE4E68-1786-4270-A610-C1E97ACC397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6847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901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FE4E68-1786-4270-A610-C1E97ACC3974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0007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emf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BFBCB-DC50-4BC0-9712-C31368135951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7BF-F1BC-458D-9BB4-863B6F00883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63228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CB7E8-A9EA-4669-A08C-33946302D20C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1A7B6-F3E7-4A89-9EC9-2FF1B7CBD79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74522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26FDF-A9A3-4EB8-B7F9-46A47F52F06D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34E17-C849-4436-96F0-4B804DEE8C5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41675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A2934-D506-468F-BB94-DC16674B0D32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DB095-6617-47C0-84C5-3A2D90D8262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6164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6A6EC-04BD-4E79-8BFB-3F28A9213189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E5D2F6-1718-4A95-A0A1-A5C58825523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7571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ACA5A-9F1A-4A1C-8E7F-92AA5A678ACC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58D76-4D68-4A65-AEED-6024422CB66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081886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D9065-4446-4504-8D7B-D7547B1A3E0A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34C5E-1635-41D0-A43D-7C7D145B8E7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02835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9B44F-5D8A-45E6-AB04-0B652D250C02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7C255-7557-443B-83D6-B7EFB62547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67561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DE929-21DE-4BFF-B2C4-D1BF6CB41E2D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D62781-06A7-421A-8E4B-059F671A7D2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53454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7E577-8283-4AC6-9E6E-317B2E471631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20711-E545-4B6E-B64A-E86FD427948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54057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F28AA-3560-4C77-8401-0BD289F2589D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EC71C-8F75-45DC-8E9B-AF56AC9E2A2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8876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8" b="58420"/>
          <a:stretch>
            <a:fillRect/>
          </a:stretch>
        </p:blipFill>
        <p:spPr bwMode="auto">
          <a:xfrm>
            <a:off x="446088" y="382588"/>
            <a:ext cx="1175702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450" y="6354763"/>
            <a:ext cx="83343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80766-28DB-4441-B1AE-97DA26E5777B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F4C1E-7230-4354-B061-991A6C81DBC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84204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88775-BB48-4AA9-B0DB-FD0EE9E4B2A4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FA615D-B5D4-4086-990D-EDF5A135753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60283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7FF53-9994-4451-8CBA-E82E0D4D067C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ABC7B-5A52-4BA2-9DF1-B6FDD4DF80E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712666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CF033-329E-4683-8AC4-9D3EB154B0C2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125B2-E3E4-4AF7-969E-50592586588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03277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150" y="5121275"/>
            <a:ext cx="34544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962" y="3760788"/>
            <a:ext cx="6862763" cy="2243137"/>
          </a:xfrm>
        </p:spPr>
        <p:txBody>
          <a:bodyPr/>
          <a:lstStyle/>
          <a:p>
            <a:r>
              <a:rPr lang="en-US" dirty="0"/>
              <a:t>Click to </a:t>
            </a:r>
            <a:r>
              <a:rPr lang="en-US" dirty="0" smtClean="0"/>
              <a:t>edit Master </a:t>
            </a:r>
            <a:r>
              <a:rPr lang="en-US" dirty="0"/>
              <a:t>title style</a:t>
            </a:r>
          </a:p>
        </p:txBody>
      </p:sp>
    </p:spTree>
    <p:extLst>
      <p:ext uri="{BB962C8B-B14F-4D97-AF65-F5344CB8AC3E}">
        <p14:creationId xmlns:p14="http://schemas.microsoft.com/office/powerpoint/2010/main" val="27228302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5FD99-5792-4921-ABDB-62F33A55D0D7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C170DE-7DE5-47DA-B912-923F9A42CC5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882650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09679-C772-4D6B-B0C8-B629AC8B1A99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CAF6F1-1A45-4780-810F-980B402D6CF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649649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23B05-15D3-45AE-AAEF-8724D8FC7F1C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482F0-3BF9-41ED-B2FE-37A0F5F732C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27790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D3C72-D852-4E3B-8B34-B99759598210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EAF4B-1F75-4CB9-AB90-518145F6576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0622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14DB7-F4F8-41A4-9C5A-8E98B16103C2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224CA-D04B-473C-9633-D3E91B9CA2C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34839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81841-8A05-4A67-A7A9-D1BD028B49AC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45219B-0C81-47D2-9A3A-6A4E84C33DE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1263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6E5F3-E5F9-4844-B0DF-90D61D6E9BA7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299314-0641-467B-BEF3-27D586D6B9F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26177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0E5A-CE96-4AA9-BD86-1696B765CEE2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32246-640A-4B24-A7A3-7E6D2C4EF63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2126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18772-B60B-4D55-9025-FE15DD9D330D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82C9D-646A-44AF-933F-0BAF465E951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161851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CC8F7-03D2-476B-940B-0AEDB7983CDB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7D17D-808A-4E82-BF73-BD02E2F7365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550083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FA7C5-8A7A-4254-B3E5-6F1E6A74D1EF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C6F20-994F-4C0E-A892-CE975510ECE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015766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D1760-0FBC-451E-932F-2ECE93BCEA20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C6437-1F8C-4D84-93AE-7463817BE92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217923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177C4-BA38-46E4-BED4-A6012E9681A6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492DB-CE97-49D2-8BC0-499D7E1DEF8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832489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8" b="58420"/>
          <a:stretch>
            <a:fillRect/>
          </a:stretch>
        </p:blipFill>
        <p:spPr bwMode="auto">
          <a:xfrm>
            <a:off x="446088" y="382588"/>
            <a:ext cx="1175702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450" y="6354763"/>
            <a:ext cx="83343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537B7-C941-4882-A6FF-46FF1A712758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E877D-A5F1-4D18-A7EF-554DF4DC6E6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8011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AA929-6B27-416D-8387-425BD66C24B6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723D6-75A8-4189-A601-91B1D18AA87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37119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D8782-9545-4185-9D67-E43C19C7D2AB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63CB1-8C31-40B4-9783-A5FEF26E481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037434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FBCB5-6493-48D9-9821-AA58899471AF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305FD-2866-4123-8E48-532D50606E8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22632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ACE33-A873-42F6-A66D-4F3F9BEB1562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26263-67E1-4B77-998C-C5EA5B02938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65939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FE43C-D1F9-4250-B5AF-55781FDC028A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0CEB9-459C-45F7-9515-6BEA078A2AD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91529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450" y="6354763"/>
            <a:ext cx="83343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4C714-BA8C-487D-9A34-BB55F449B6BC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37CA3-66CE-48E2-AE4F-EF8046F2EE4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4912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3B195-9BAD-48EF-94E8-017C965F85B6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86D0B-BC45-4FA0-BF28-0C392FC66FF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326155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E8E98-2460-497C-8117-5E7093C4F05F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BFA8F-1476-4DB3-BE39-61A1C3F8966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368516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DB197-1803-4746-92EC-BEEAD76C8D60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0FC2C-B80F-4C95-AE16-584C58E2F44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115342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1694E-930D-463B-A211-AC6AA28AA0F2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93217-4E6F-41DB-BF69-8BE19FBDF78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888179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2E099-B5FD-BD40-AA91-8AD218BB01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DFAD3D-1C26-564B-8B4B-84B84F82F2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A7FC2-2E71-E848-915F-F409E2DC8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CEA86D-65D2-0D40-9315-42C72A760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178-A117-1949-92EE-EA026D596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1244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3419C-A22F-F845-BE61-574B49BCD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42AC6-B204-8F47-8483-994B1D99E9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9106D6-64CC-3E4A-AAD8-69899EDEA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A66B1C-23C9-0647-B901-400AEBF54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FDCDC-EE6C-464D-B3CA-8DD1D673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9520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C9B7D-C6FA-A343-A0A6-C98F28E78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A76619-2A90-2F43-AF8B-B480C3F92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440BA-A33C-D541-94A7-BA3CB38FC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54FD-ED1B-FF4E-A356-EA6D730DE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03720-3BEB-214F-96C5-BE6AD82CA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8958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ECC00-B9E7-674E-815D-96E615059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F1343-89BD-8340-9B0E-8FB0CA1709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FE28F6-4B4E-9848-A284-5B2592FF3E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929A13-5E57-6A46-9191-DE1DF0378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B0EB1B-B399-774B-93A4-9BB44D162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F1EE06-3863-F54F-8730-7A379BC95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375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04AD3-9FE9-4E57-9718-C9EE14C6CCEA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A6BFA9-5D9C-4680-8ED8-0FAA4B7985E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289211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2867F-42C8-904A-8B6B-812E9E8C3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1FF1B7-EBEE-1A46-A0DD-EF70FD050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DD788-D849-AC44-997A-DA34B85B9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AFD94D-C523-CB42-B67D-238D54D97B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D00A0D-8C80-004E-B931-F1E752F36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1FBD7B-E0E9-2A42-A743-E70CFE9A6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163221-AF2F-D548-B56E-2C30D23FC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01A55-787F-3547-80F3-66E603574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4228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F6CC1-AC2B-A944-96FE-633BDD149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1DED3A-E3F5-E747-8F8C-208E05613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3EC53E-96F3-A14C-9F04-F07B24C89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D80181-A2D0-2741-A37C-2C46E82AE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9269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C613EA-BEB0-B745-9D72-8AE0D95F6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A24593-2D8B-4F46-9E01-698346104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11D235-768D-044B-9CE8-737938880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4470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A361B-1A1D-FF47-9112-3434ACBF0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2893E-AB41-A441-A856-F33B29FAF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D1212-B655-0B4E-BA51-1443C26B48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A74E35-7E47-8E4F-86CD-64D28DEA3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3D7C40-82F9-CF4E-AD1F-C5777E615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BA226F-E85C-0245-8BE4-A26FAC171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7878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8211F-01D6-3A4B-BA94-789947852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A7477-58C5-9D47-A4E3-B173617CEC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82F9AE-016F-FE4B-9A92-44C5E48238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B5BD5D-09B3-F143-BD87-9CDE100AF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A6A325-42A7-A241-BD0E-941AACB50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454B7B-96D9-7144-B877-86ECCA7C0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6413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26DA7-561F-E248-8C59-1BE843DE0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52266B-9DA7-E448-A6E8-2FC1372180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3475E-4D14-EF41-BD9A-4E86D8AA5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2F420-D36C-814E-AAC9-2031634A2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DD0F9-31C6-634B-8C81-13E65EFFC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6457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7E7809-22F7-6A4A-B8D9-ED486FAC02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69D81D-26B0-8349-9428-0BDAECD3F3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5F43C9-B5DC-FD4D-A9B1-B746240C5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963BA-62D7-D341-A3BF-1813ADC04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3DBB0-0E4F-3949-8568-7699D994D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566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9E753-21CC-4BC6-A80D-D0F92F4EF1FD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241DE8-6D74-4110-AFC5-477A3B3C327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33548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450" y="6354763"/>
            <a:ext cx="83343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636A2-89D4-439D-BA71-DD52E2E1FA2F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51BAF-00EF-423F-8C49-975722394EE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510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320C2-AB6D-4727-8B46-418510D12F90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F34554-B3B7-4795-B894-551416DE859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17322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60FB5-0477-46DE-9A3F-6BB56FC3FE94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A5804-D7B0-43FA-9615-56701F85191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63286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80D87FA5-F339-4664-B25C-38126A58EC5E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E6D7EE1-6BE2-42AA-995F-60E263301BA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  <p:sldLayoutId id="2147484122" r:id="rId2"/>
    <p:sldLayoutId id="2147484092" r:id="rId3"/>
    <p:sldLayoutId id="2147484093" r:id="rId4"/>
    <p:sldLayoutId id="2147484094" r:id="rId5"/>
    <p:sldLayoutId id="2147484095" r:id="rId6"/>
    <p:sldLayoutId id="2147484123" r:id="rId7"/>
    <p:sldLayoutId id="2147484096" r:id="rId8"/>
    <p:sldLayoutId id="2147484097" r:id="rId9"/>
    <p:sldLayoutId id="2147484098" r:id="rId10"/>
    <p:sldLayoutId id="214748409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pitchFamily="-84" charset="-128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ＭＳ Ｐゴシック" pitchFamily="-84" charset="-128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2F67BD25-9B58-4001-8D92-F950C3E5989C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316298E-4E55-4385-90D5-447ABF88459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  <p:sldLayoutId id="214748415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pitchFamily="-8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ＭＳ Ｐゴシック" pitchFamily="-84" charset="-128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BAE28F26-F204-48F5-95B6-65DE281A338D}" type="datetime1">
              <a:rPr lang="en-US"/>
              <a:pPr>
                <a:defRPr/>
              </a:pPr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FCAFE99-7EEC-4499-A572-3483C00403E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13" r:id="rId3"/>
    <p:sldLayoutId id="2147484114" r:id="rId4"/>
    <p:sldLayoutId id="2147484115" r:id="rId5"/>
    <p:sldLayoutId id="2147484116" r:id="rId6"/>
    <p:sldLayoutId id="2147484117" r:id="rId7"/>
    <p:sldLayoutId id="2147484118" r:id="rId8"/>
    <p:sldLayoutId id="2147484119" r:id="rId9"/>
    <p:sldLayoutId id="2147484120" r:id="rId10"/>
    <p:sldLayoutId id="214748412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pitchFamily="-8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ＭＳ Ｐゴシック" pitchFamily="34" charset="-128"/>
          <a:cs typeface="ＭＳ Ｐゴシック" pitchFamily="-8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ＭＳ Ｐゴシック" pitchFamily="-84" charset="-128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77698F5-E04F-4365-8F95-CB1D51BD0759}" type="datetime1">
              <a:rPr lang="en-US" smtClean="0"/>
              <a:t>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8D8977-B4F7-4279-AFC5-628C7D2CB5C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702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7" r:id="rId1"/>
    <p:sldLayoutId id="2147484128" r:id="rId2"/>
    <p:sldLayoutId id="2147484129" r:id="rId3"/>
    <p:sldLayoutId id="2147484130" r:id="rId4"/>
    <p:sldLayoutId id="2147484131" r:id="rId5"/>
    <p:sldLayoutId id="2147484132" r:id="rId6"/>
    <p:sldLayoutId id="2147484133" r:id="rId7"/>
    <p:sldLayoutId id="2147484134" r:id="rId8"/>
    <p:sldLayoutId id="2147484135" r:id="rId9"/>
    <p:sldLayoutId id="2147484136" r:id="rId10"/>
    <p:sldLayoutId id="214748413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pitchFamily="-8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MS PGothic" panose="020B0600070205080204" pitchFamily="34" charset="-128"/>
          <a:cs typeface="ＭＳ Ｐゴシック" pitchFamily="-8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MS PGothic" panose="020B0600070205080204" pitchFamily="34" charset="-128"/>
          <a:cs typeface="ＭＳ Ｐゴシック" pitchFamily="-8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MS PGothic" panose="020B0600070205080204" pitchFamily="34" charset="-128"/>
          <a:cs typeface="ＭＳ Ｐゴシック" pitchFamily="-8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MS PGothic" panose="020B0600070205080204" pitchFamily="34" charset="-128"/>
          <a:cs typeface="ＭＳ Ｐゴシック" pitchFamily="-8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pitchFamily="-84" charset="-128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4E0661-2AE4-604A-B526-452F51297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4A15D8-C3F7-B744-9B53-6C978A430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64C46-571E-5C4B-B4B6-66A82D2AEF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AFA75-F84A-9E48-850A-F91CC7A04898}" type="datetimeFigureOut">
              <a:rPr lang="en-US" smtClean="0"/>
              <a:t>2/7/2020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06FB1-FE30-3244-AACF-C63B6E824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5EA79-3892-5B43-B689-C475E71842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79928-4B05-D246-BF48-3D13B808B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259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9" r:id="rId1"/>
    <p:sldLayoutId id="2147484140" r:id="rId2"/>
    <p:sldLayoutId id="2147484141" r:id="rId3"/>
    <p:sldLayoutId id="2147484142" r:id="rId4"/>
    <p:sldLayoutId id="2147484143" r:id="rId5"/>
    <p:sldLayoutId id="2147484144" r:id="rId6"/>
    <p:sldLayoutId id="2147484145" r:id="rId7"/>
    <p:sldLayoutId id="2147484146" r:id="rId8"/>
    <p:sldLayoutId id="2147484147" r:id="rId9"/>
    <p:sldLayoutId id="2147484148" r:id="rId10"/>
    <p:sldLayoutId id="21474841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0148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 txBox="1">
            <a:spLocks/>
          </p:cNvSpPr>
          <p:nvPr/>
        </p:nvSpPr>
        <p:spPr bwMode="auto">
          <a:xfrm>
            <a:off x="2715767" y="768197"/>
            <a:ext cx="6274613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400" b="1" dirty="0" smtClean="0">
                <a:solidFill>
                  <a:srgbClr val="043673"/>
                </a:solidFill>
                <a:latin typeface="Open Sans" charset="0"/>
              </a:rPr>
              <a:t>Aerek N. Stephens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b="1" dirty="0" smtClean="0">
                <a:solidFill>
                  <a:srgbClr val="043673"/>
                </a:solidFill>
                <a:latin typeface="Open Sans" charset="0"/>
              </a:rPr>
              <a:t>Export Finance Manager </a:t>
            </a:r>
            <a:endParaRPr lang="en-US" altLang="en-US" sz="2400" b="1" dirty="0">
              <a:solidFill>
                <a:srgbClr val="043673"/>
              </a:solidFill>
              <a:latin typeface="Open San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 b="1" dirty="0" smtClean="0">
                <a:solidFill>
                  <a:srgbClr val="043673"/>
                </a:solidFill>
                <a:latin typeface="Open Sans" charset="0"/>
              </a:rPr>
              <a:t>Export-Import Bank of United States </a:t>
            </a:r>
            <a:endParaRPr lang="en-US" altLang="en-US" sz="2000" b="1" dirty="0">
              <a:solidFill>
                <a:srgbClr val="043673"/>
              </a:solidFill>
              <a:latin typeface="Open San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 b="1" dirty="0">
                <a:solidFill>
                  <a:srgbClr val="043673"/>
                </a:solidFill>
                <a:latin typeface="Open Sans" charset="0"/>
              </a:rPr>
              <a:t>Phone: </a:t>
            </a:r>
            <a:r>
              <a:rPr lang="en-US" altLang="en-US" sz="2000" b="1" dirty="0" smtClean="0">
                <a:solidFill>
                  <a:srgbClr val="043673"/>
                </a:solidFill>
                <a:latin typeface="Open Sans" charset="0"/>
              </a:rPr>
              <a:t>202-565-3913</a:t>
            </a:r>
            <a:endParaRPr lang="en-US" altLang="en-US" sz="2000" b="1" dirty="0">
              <a:solidFill>
                <a:srgbClr val="043673"/>
              </a:solidFill>
              <a:latin typeface="Open San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 b="1" dirty="0">
                <a:solidFill>
                  <a:srgbClr val="043673"/>
                </a:solidFill>
                <a:latin typeface="Open Sans" charset="0"/>
              </a:rPr>
              <a:t>Email: </a:t>
            </a:r>
            <a:r>
              <a:rPr lang="en-US" altLang="en-US" sz="2000" b="1" dirty="0" smtClean="0">
                <a:solidFill>
                  <a:srgbClr val="043673"/>
                </a:solidFill>
                <a:latin typeface="Open Sans" charset="0"/>
              </a:rPr>
              <a:t>Aerek Stephens@exim.gov </a:t>
            </a:r>
            <a:endParaRPr lang="en-US" altLang="en-US" sz="2000" b="1" dirty="0">
              <a:solidFill>
                <a:srgbClr val="043673"/>
              </a:solidFill>
              <a:latin typeface="Open Sans" charset="0"/>
            </a:endParaRPr>
          </a:p>
        </p:txBody>
      </p:sp>
      <p:sp>
        <p:nvSpPr>
          <p:cNvPr id="25605" name="Title 1"/>
          <p:cNvSpPr txBox="1">
            <a:spLocks/>
          </p:cNvSpPr>
          <p:nvPr/>
        </p:nvSpPr>
        <p:spPr bwMode="auto">
          <a:xfrm>
            <a:off x="261938" y="5573713"/>
            <a:ext cx="4703762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000" b="1" dirty="0">
                <a:solidFill>
                  <a:schemeClr val="bg1"/>
                </a:solidFill>
                <a:latin typeface="Open Sans" charset="0"/>
              </a:rPr>
              <a:t>1-800-565-3946  </a:t>
            </a:r>
            <a:r>
              <a:rPr lang="en-US" altLang="en-US" sz="2000" dirty="0">
                <a:solidFill>
                  <a:srgbClr val="00B0F0"/>
                </a:solidFill>
                <a:latin typeface="Open Sans" charset="0"/>
              </a:rPr>
              <a:t>|</a:t>
            </a:r>
            <a:r>
              <a:rPr lang="en-US" altLang="en-US" sz="2000" b="1" dirty="0">
                <a:solidFill>
                  <a:schemeClr val="bg1"/>
                </a:solidFill>
                <a:latin typeface="Open Sans" charset="0"/>
              </a:rPr>
              <a:t>  exim</a:t>
            </a:r>
            <a:r>
              <a:rPr lang="en-US" altLang="en-US" sz="2000" b="1" dirty="0">
                <a:solidFill>
                  <a:srgbClr val="00B0F0"/>
                </a:solidFill>
                <a:latin typeface="Open Sans" charset="0"/>
              </a:rPr>
              <a:t>.gov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36" y="933069"/>
            <a:ext cx="1948223" cy="171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12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400175" y="3236913"/>
            <a:ext cx="7831138" cy="1325562"/>
          </a:xfrm>
        </p:spPr>
        <p:txBody>
          <a:bodyPr/>
          <a:lstStyle/>
          <a:p>
            <a:pPr eaLnBrk="1" hangingPunct="1"/>
            <a:r>
              <a:rPr lang="en-US" altLang="en-US" sz="4000" dirty="0" smtClean="0">
                <a:solidFill>
                  <a:srgbClr val="00B0F0"/>
                </a:solidFill>
                <a:latin typeface="Open Sans" panose="020B0606030504020204" pitchFamily="34" charset="0"/>
              </a:rPr>
              <a:t>Main Title of Presentation</a:t>
            </a:r>
            <a:r>
              <a:rPr lang="en-US" altLang="en-US" sz="3600" dirty="0" smtClean="0">
                <a:solidFill>
                  <a:srgbClr val="00B0F0"/>
                </a:solidFill>
                <a:latin typeface="Open Sans Cond Light"/>
              </a:rPr>
              <a:t/>
            </a:r>
            <a:br>
              <a:rPr lang="en-US" altLang="en-US" sz="3600" dirty="0" smtClean="0">
                <a:solidFill>
                  <a:srgbClr val="00B0F0"/>
                </a:solidFill>
                <a:latin typeface="Open Sans Cond Light"/>
              </a:rPr>
            </a:br>
            <a:r>
              <a:rPr lang="en-US" altLang="en-US" sz="2800" dirty="0" smtClean="0">
                <a:solidFill>
                  <a:srgbClr val="00B0F0"/>
                </a:solidFill>
                <a:latin typeface="Open Sans" panose="020B0606030504020204" pitchFamily="34" charset="0"/>
              </a:rPr>
              <a:t>Sub-heading</a:t>
            </a:r>
          </a:p>
        </p:txBody>
      </p:sp>
      <p:sp>
        <p:nvSpPr>
          <p:cNvPr id="10243" name="Title 1"/>
          <p:cNvSpPr txBox="1">
            <a:spLocks/>
          </p:cNvSpPr>
          <p:nvPr/>
        </p:nvSpPr>
        <p:spPr bwMode="auto">
          <a:xfrm>
            <a:off x="1420813" y="4754563"/>
            <a:ext cx="61341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chemeClr val="bg1"/>
                </a:solidFill>
                <a:latin typeface="Open Sans" panose="020B0606030504020204" pitchFamily="34" charset="0"/>
              </a:rPr>
              <a:t>Name of Presenter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Open Sans" panose="020B0606030504020204" pitchFamily="34" charset="0"/>
              </a:rPr>
              <a:t>Title of Presenter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en-US" sz="3000" dirty="0">
              <a:solidFill>
                <a:schemeClr val="bg1"/>
              </a:solidFill>
              <a:latin typeface="Open Sans" panose="020B060603050402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Open Sans" panose="020B0606030504020204" pitchFamily="34" charset="0"/>
              </a:rPr>
              <a:t>Date</a:t>
            </a:r>
          </a:p>
        </p:txBody>
      </p:sp>
      <p:pic>
        <p:nvPicPr>
          <p:cNvPr id="1024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4" t="1180" r="517" b="3200"/>
          <a:stretch>
            <a:fillRect/>
          </a:stretch>
        </p:blipFill>
        <p:spPr bwMode="auto">
          <a:xfrm>
            <a:off x="0" y="0"/>
            <a:ext cx="12511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438" y="5083175"/>
            <a:ext cx="2070100" cy="122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5632450"/>
            <a:ext cx="4657725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itle 1"/>
          <p:cNvSpPr txBox="1">
            <a:spLocks/>
          </p:cNvSpPr>
          <p:nvPr/>
        </p:nvSpPr>
        <p:spPr bwMode="auto">
          <a:xfrm>
            <a:off x="4002088" y="1273175"/>
            <a:ext cx="7831137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i="1" dirty="0" smtClean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SIDO 2020 Washington Forum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600" dirty="0">
              <a:solidFill>
                <a:srgbClr val="00B0F0"/>
              </a:solidFill>
              <a:cs typeface="Open Sans" panose="020B0606030504020204" pitchFamily="34" charset="0"/>
            </a:endParaRPr>
          </a:p>
        </p:txBody>
      </p:sp>
      <p:sp>
        <p:nvSpPr>
          <p:cNvPr id="10248" name="Title 1"/>
          <p:cNvSpPr txBox="1">
            <a:spLocks/>
          </p:cNvSpPr>
          <p:nvPr/>
        </p:nvSpPr>
        <p:spPr bwMode="auto">
          <a:xfrm>
            <a:off x="4114136" y="2281237"/>
            <a:ext cx="7051675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en-US" sz="24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en-US" sz="24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 smtClean="0">
                <a:solidFill>
                  <a:schemeClr val="bg1"/>
                </a:solidFill>
              </a:rPr>
              <a:t>Aérek  N. Stephens </a:t>
            </a:r>
            <a:endParaRPr lang="en-US" altLang="en-US" sz="2400" dirty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 smtClean="0">
                <a:solidFill>
                  <a:schemeClr val="bg1"/>
                </a:solidFill>
              </a:rPr>
              <a:t>Business Development </a:t>
            </a:r>
            <a:r>
              <a:rPr lang="en-US" altLang="en-US" sz="2400" dirty="0" smtClean="0">
                <a:solidFill>
                  <a:schemeClr val="bg1"/>
                </a:solidFill>
              </a:rPr>
              <a:t>Specialist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 smtClean="0">
                <a:solidFill>
                  <a:schemeClr val="bg1"/>
                </a:solidFill>
              </a:rPr>
              <a:t>Office of Small Business </a:t>
            </a:r>
            <a:endParaRPr lang="en-US" altLang="en-US" sz="2400" dirty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 smtClean="0">
                <a:solidFill>
                  <a:schemeClr val="bg1"/>
                </a:solidFill>
                <a:latin typeface="Open Sans" panose="020B0606030504020204" pitchFamily="34" charset="0"/>
              </a:rPr>
              <a:t> </a:t>
            </a:r>
            <a:endParaRPr lang="en-US" altLang="en-US" sz="2400" dirty="0">
              <a:solidFill>
                <a:schemeClr val="bg1"/>
              </a:solidFill>
              <a:latin typeface="Open Sans" panose="020B060603050402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7902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25B047-FE71-4FB2-8F20-DFA39F577CA9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1108074" y="527050"/>
            <a:ext cx="901541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en-US" dirty="0" smtClean="0">
                <a:solidFill>
                  <a:schemeClr val="bg1"/>
                </a:solidFill>
                <a:latin typeface="Open Sans" pitchFamily="34" charset="0"/>
                <a:sym typeface="Noteworthy Light"/>
              </a:rPr>
              <a:t>Board </a:t>
            </a:r>
            <a:r>
              <a:rPr lang="en-US" altLang="en-US" dirty="0" smtClean="0">
                <a:solidFill>
                  <a:schemeClr val="bg1"/>
                </a:solidFill>
                <a:latin typeface="Open Sans" pitchFamily="34" charset="0"/>
                <a:sym typeface="Noteworthy Light"/>
              </a:rPr>
              <a:t>of Directors</a:t>
            </a:r>
            <a:endParaRPr lang="en-US" altLang="en-US" dirty="0">
              <a:solidFill>
                <a:schemeClr val="bg1"/>
              </a:solidFill>
              <a:latin typeface="Open Sans" pitchFamily="34" charset="0"/>
              <a:sym typeface="Noteworthy Light"/>
            </a:endParaRPr>
          </a:p>
        </p:txBody>
      </p:sp>
      <p:pic>
        <p:nvPicPr>
          <p:cNvPr id="5122" name="Picture 2" descr="Kimberly A. Re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326" y="1509494"/>
            <a:ext cx="2077452" cy="274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pencer Bachus, II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166" y="2697783"/>
            <a:ext cx="2095500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Judith DelZoppo Pryor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697" y="2773982"/>
            <a:ext cx="20955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15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Subtitle 2"/>
          <p:cNvSpPr>
            <a:spLocks noGrp="1"/>
          </p:cNvSpPr>
          <p:nvPr>
            <p:ph type="subTitle" idx="1"/>
          </p:nvPr>
        </p:nvSpPr>
        <p:spPr>
          <a:xfrm>
            <a:off x="936624" y="539965"/>
            <a:ext cx="9636126" cy="804316"/>
          </a:xfrm>
        </p:spPr>
        <p:txBody>
          <a:bodyPr/>
          <a:lstStyle/>
          <a:p>
            <a:pPr algn="l"/>
            <a:r>
              <a:rPr lang="en-US" altLang="en-US" sz="3200" dirty="0">
                <a:solidFill>
                  <a:schemeClr val="bg1"/>
                </a:solidFill>
                <a:latin typeface="Open Sans" pitchFamily="34" charset="0"/>
                <a:sym typeface="Noteworthy Light"/>
              </a:rPr>
              <a:t>EXIM Supports Small Business!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730248" y="1363663"/>
            <a:ext cx="7493929" cy="5154095"/>
          </a:xfrm>
          <a:prstGeom prst="rect">
            <a:avLst/>
          </a:prstGeom>
        </p:spPr>
        <p:txBody>
          <a:bodyPr lIns="274320" tIns="0">
            <a:normAutofit fontScale="25000" lnSpcReduction="20000"/>
          </a:bodyPr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Tx/>
              <a:buBlip>
                <a:blip r:embed="rId3"/>
              </a:buBlip>
              <a:defRPr sz="3600" kern="1200">
                <a:solidFill>
                  <a:srgbClr val="043673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685800" marR="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 sz="3200" kern="1200">
                <a:solidFill>
                  <a:srgbClr val="043673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ppleSymbols" charset="0"/>
              <a:buChar char="⎻"/>
              <a:defRPr sz="2400" kern="1200">
                <a:solidFill>
                  <a:srgbClr val="043673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828800" marR="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 sz="2000" kern="1200">
                <a:solidFill>
                  <a:srgbClr val="043673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ppleSymbols" charset="0"/>
              <a:buChar char="⎻"/>
              <a:defRPr kern="1200">
                <a:solidFill>
                  <a:srgbClr val="043673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  <a:defRPr/>
            </a:pPr>
            <a:r>
              <a:rPr lang="en-US" sz="8000" b="1" dirty="0">
                <a:solidFill>
                  <a:srgbClr val="82C34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FY </a:t>
            </a:r>
            <a:r>
              <a:rPr lang="en-US" sz="8000" b="1" dirty="0" smtClean="0">
                <a:solidFill>
                  <a:srgbClr val="82C34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  <a:endParaRPr lang="en-US" sz="8000" b="1" dirty="0">
              <a:solidFill>
                <a:srgbClr val="82C34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r>
              <a:rPr lang="en-US" sz="7600" dirty="0" smtClean="0">
                <a:ea typeface="Open Sans" panose="020B0606030504020204" pitchFamily="34" charset="0"/>
                <a:cs typeface="Open Sans" panose="020B0606030504020204" pitchFamily="34" charset="0"/>
              </a:rPr>
              <a:t>In </a:t>
            </a:r>
            <a:r>
              <a:rPr lang="en-US" sz="7600" dirty="0">
                <a:ea typeface="Open Sans" panose="020B0606030504020204" pitchFamily="34" charset="0"/>
                <a:cs typeface="Open Sans" panose="020B0606030504020204" pitchFamily="34" charset="0"/>
              </a:rPr>
              <a:t>FY 2019, EXIM authorized $8.2 billion of loan guarantees, export credit insurance, and direct loans in support of an estimated $9 billion of U.S. export sales.</a:t>
            </a:r>
          </a:p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r>
              <a:rPr lang="en-US" sz="7600" dirty="0" smtClean="0">
                <a:ea typeface="Open Sans" panose="020B0606030504020204" pitchFamily="34" charset="0"/>
                <a:cs typeface="Open Sans" panose="020B0606030504020204" pitchFamily="34" charset="0"/>
              </a:rPr>
              <a:t>U.S</a:t>
            </a:r>
            <a:r>
              <a:rPr lang="en-US" sz="7600" dirty="0">
                <a:ea typeface="Open Sans" panose="020B0606030504020204" pitchFamily="34" charset="0"/>
                <a:cs typeface="Open Sans" panose="020B0606030504020204" pitchFamily="34" charset="0"/>
              </a:rPr>
              <a:t>. export sales backed by EXIM in FY 2019 supported an estimated 34,000 U.S. jobs.</a:t>
            </a:r>
          </a:p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r>
              <a:rPr lang="en-US" sz="7600" dirty="0" smtClean="0"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US" sz="7600" dirty="0">
                <a:ea typeface="Open Sans" panose="020B0606030504020204" pitchFamily="34" charset="0"/>
                <a:cs typeface="Open Sans" panose="020B0606030504020204" pitchFamily="34" charset="0"/>
              </a:rPr>
              <a:t>FY 2019, EXIM’s small business authorizations totaled nearly $2.3 billion, representing 27.5 percent of total </a:t>
            </a:r>
            <a:r>
              <a:rPr lang="en-US" sz="7600" dirty="0" smtClean="0">
                <a:ea typeface="Open Sans" panose="020B0606030504020204" pitchFamily="34" charset="0"/>
                <a:cs typeface="Open Sans" panose="020B0606030504020204" pitchFamily="34" charset="0"/>
              </a:rPr>
              <a:t>authorizations exceeding </a:t>
            </a:r>
            <a:r>
              <a:rPr lang="en-US" sz="7600" dirty="0">
                <a:ea typeface="Open Sans" panose="020B0606030504020204" pitchFamily="34" charset="0"/>
                <a:cs typeface="Open Sans" panose="020B0606030504020204" pitchFamily="34" charset="0"/>
              </a:rPr>
              <a:t>the agency’s charter requirement of 25 percent. Transactions that directly benefited small business exporters were more than 89 percent of total transactions.</a:t>
            </a:r>
          </a:p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r>
              <a:rPr lang="en-US" sz="7600" dirty="0" smtClean="0">
                <a:ea typeface="Open Sans" panose="020B0606030504020204" pitchFamily="34" charset="0"/>
                <a:cs typeface="Open Sans" panose="020B0606030504020204" pitchFamily="34" charset="0"/>
              </a:rPr>
              <a:t>EXIM </a:t>
            </a:r>
            <a:r>
              <a:rPr lang="en-US" sz="7600" dirty="0">
                <a:ea typeface="Open Sans" panose="020B0606030504020204" pitchFamily="34" charset="0"/>
                <a:cs typeface="Open Sans" panose="020B0606030504020204" pitchFamily="34" charset="0"/>
              </a:rPr>
              <a:t>authorized $440.6 million for minority- and women-owned businesses in FY 2019.</a:t>
            </a:r>
          </a:p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endParaRPr lang="en-US" sz="7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spcAft>
                <a:spcPts val="1200"/>
              </a:spcAft>
              <a:buFontTx/>
              <a:buNone/>
              <a:defRPr/>
            </a:pPr>
            <a:endParaRPr lang="en-US" sz="320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 rot="20864582">
            <a:off x="8986177" y="1685925"/>
            <a:ext cx="1742073" cy="1676400"/>
          </a:xfrm>
          <a:prstGeom prst="ellipse">
            <a:avLst/>
          </a:prstGeom>
          <a:solidFill>
            <a:srgbClr val="82C34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865676" y="2203598"/>
            <a:ext cx="2209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43673"/>
                </a:solidFill>
              </a:rPr>
              <a:t>&gt;$8.2B</a:t>
            </a:r>
            <a:endParaRPr lang="en-US" sz="4000" b="1" dirty="0">
              <a:solidFill>
                <a:srgbClr val="043673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904431" y="4386257"/>
            <a:ext cx="3819525" cy="1457332"/>
            <a:chOff x="7475806" y="4386257"/>
            <a:chExt cx="3819525" cy="1457332"/>
          </a:xfrm>
        </p:grpSpPr>
        <p:sp>
          <p:nvSpPr>
            <p:cNvPr id="6" name="Rectangle 5"/>
            <p:cNvSpPr/>
            <p:nvPr/>
          </p:nvSpPr>
          <p:spPr>
            <a:xfrm>
              <a:off x="7598957" y="4614530"/>
              <a:ext cx="1743252" cy="995693"/>
            </a:xfrm>
            <a:prstGeom prst="rect">
              <a:avLst/>
            </a:prstGeom>
            <a:solidFill>
              <a:srgbClr val="82C34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425" y="4386257"/>
              <a:ext cx="2941906" cy="1457332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475806" y="4799082"/>
              <a:ext cx="186640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 smtClean="0">
                  <a:solidFill>
                    <a:srgbClr val="043673"/>
                  </a:solidFill>
                </a:rPr>
                <a:t>  &gt;</a:t>
              </a:r>
              <a:r>
                <a:rPr lang="en-US" sz="4000" b="1" dirty="0">
                  <a:solidFill>
                    <a:srgbClr val="043673"/>
                  </a:solidFill>
                </a:rPr>
                <a:t>2,348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83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3E877D-A5F1-4D18-A7EF-554DF4DC6E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108075" y="527050"/>
            <a:ext cx="9664700" cy="677863"/>
          </a:xfrm>
        </p:spPr>
        <p:txBody>
          <a:bodyPr/>
          <a:lstStyle/>
          <a:p>
            <a:pPr algn="l" eaLnBrk="1" hangingPunct="1"/>
            <a:r>
              <a:rPr lang="en-US" altLang="en-US" sz="3600" dirty="0" smtClean="0">
                <a:solidFill>
                  <a:schemeClr val="bg1"/>
                </a:solidFill>
                <a:latin typeface="Open Sans" pitchFamily="34" charset="0"/>
                <a:sym typeface="Noteworthy Light"/>
              </a:rPr>
              <a:t>REGIONAL EXPORT PROMOTION PROGRAM  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1108074" y="1385180"/>
            <a:ext cx="10756823" cy="481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7338" indent="-287338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973138" indent="-287338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287338" marR="0" lvl="0" indent="-287338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0AD47">
                  <a:lumMod val="60000"/>
                  <a:lumOff val="40000"/>
                </a:srgbClr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Launched 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 1988 as a pilot program to build better relationships at the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0AD47">
                  <a:lumMod val="60000"/>
                  <a:lumOff val="40000"/>
                </a:srgb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     state 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level</a:t>
            </a:r>
          </a:p>
          <a:p>
            <a:pPr marL="287338" marR="0" lvl="0" indent="-287338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0AD47">
                  <a:lumMod val="60000"/>
                  <a:lumOff val="40000"/>
                </a:srgbClr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 2016 EXIM overhauled the program to assist the Small Business Division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0AD47">
                  <a:lumMod val="60000"/>
                  <a:lumOff val="40000"/>
                </a:srgb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    meet 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the Charter mandate that Small Business consist of 25% of EXIM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0AD47">
                  <a:lumMod val="60000"/>
                  <a:lumOff val="40000"/>
                </a:srgb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    </a:t>
            </a: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authorizations</a:t>
            </a:r>
            <a:r>
              <a:rPr lang="en-US" sz="2100" dirty="0" smtClean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Under our new  seven  year authorization our new goal is30%</a:t>
            </a:r>
            <a:endParaRPr kumimoji="0" lang="en-US" sz="2100" b="0" i="0" u="none" strike="noStrike" kern="1200" cap="none" spc="0" normalizeH="0" baseline="0" noProof="0" dirty="0" smtClean="0">
              <a:ln>
                <a:noFill/>
              </a:ln>
              <a:solidFill>
                <a:srgbClr val="043673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7338" marR="0" lvl="0" indent="-287338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70AD47">
                  <a:lumMod val="60000"/>
                  <a:lumOff val="40000"/>
                </a:srgbClr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70AD47">
                  <a:lumMod val="60000"/>
                  <a:lumOff val="40000"/>
                </a:srgbClr>
              </a:buClr>
              <a:buSzTx/>
              <a:buFont typeface="Arial" pitchFamily="34" charset="0"/>
              <a:buNone/>
              <a:tabLst/>
              <a:defRPr/>
            </a:pPr>
            <a:r>
              <a:rPr lang="en-US" sz="2200" dirty="0" smtClean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     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rgbClr val="043673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70AD47">
                  <a:lumMod val="60000"/>
                  <a:lumOff val="40000"/>
                </a:srgbClr>
              </a:buClr>
              <a:buSzTx/>
              <a:buFont typeface="Arial" pitchFamily="34" charset="0"/>
              <a:buNone/>
              <a:tabLst/>
              <a:defRPr/>
            </a:pPr>
            <a:r>
              <a:rPr lang="en-US" sz="1800" dirty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</a:t>
            </a:r>
            <a:r>
              <a:rPr lang="en-US" sz="1800" dirty="0" smtClean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	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70AD47">
                  <a:lumMod val="60000"/>
                  <a:lumOff val="40000"/>
                </a:srgbClr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43673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5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3E877D-A5F1-4D18-A7EF-554DF4DC6E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108075" y="429768"/>
            <a:ext cx="9663113" cy="775145"/>
          </a:xfrm>
        </p:spPr>
        <p:txBody>
          <a:bodyPr/>
          <a:lstStyle/>
          <a:p>
            <a:pPr algn="l" eaLnBrk="1" hangingPunct="1"/>
            <a:r>
              <a:rPr lang="en-US" altLang="en-US" sz="2800" dirty="0" smtClean="0">
                <a:solidFill>
                  <a:schemeClr val="bg1"/>
                </a:solidFill>
                <a:latin typeface="Open Sans" pitchFamily="34" charset="0"/>
                <a:sym typeface="Noteworthy Light"/>
              </a:rPr>
              <a:t>Where are we </a:t>
            </a:r>
            <a:endParaRPr lang="en-US" altLang="en-US" sz="2800" dirty="0">
              <a:solidFill>
                <a:schemeClr val="bg1"/>
              </a:solidFill>
              <a:latin typeface="Open Sans" pitchFamily="34" charset="0"/>
              <a:sym typeface="Noteworthy Ligh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621" y="1204914"/>
            <a:ext cx="8343408" cy="551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12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3E877D-A5F1-4D18-A7EF-554DF4DC6E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108075" y="527050"/>
            <a:ext cx="7834313" cy="677863"/>
          </a:xfrm>
        </p:spPr>
        <p:txBody>
          <a:bodyPr/>
          <a:lstStyle/>
          <a:p>
            <a:pPr algn="l" eaLnBrk="1" hangingPunct="1"/>
            <a:r>
              <a:rPr lang="en-US" altLang="en-US" sz="3600" dirty="0" smtClean="0">
                <a:solidFill>
                  <a:schemeClr val="bg1"/>
                </a:solidFill>
                <a:latin typeface="Open Sans" pitchFamily="34" charset="0"/>
                <a:sym typeface="Noteworthy Light"/>
              </a:rPr>
              <a:t> </a:t>
            </a:r>
            <a:r>
              <a:rPr lang="en-US" altLang="en-US" sz="3600" dirty="0" smtClean="0">
                <a:solidFill>
                  <a:schemeClr val="bg1"/>
                </a:solidFill>
                <a:latin typeface="Open Sans" pitchFamily="34" charset="0"/>
                <a:sym typeface="Noteworthy Light"/>
              </a:rPr>
              <a:t>Our Membership Breakdown </a:t>
            </a:r>
            <a:endParaRPr lang="en-US" altLang="en-US" sz="3600" dirty="0" smtClean="0">
              <a:solidFill>
                <a:schemeClr val="bg1"/>
              </a:solidFill>
              <a:latin typeface="Open Sans" pitchFamily="34" charset="0"/>
              <a:sym typeface="Noteworthy Light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1333556" y="1550020"/>
            <a:ext cx="10464433" cy="407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7338" indent="-287338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973138" indent="-287338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lnSpc>
                <a:spcPct val="15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dirty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14 Small Business Development </a:t>
            </a:r>
            <a:r>
              <a:rPr lang="en-US" dirty="0" smtClean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Centers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43673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dirty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6 Word Trade </a:t>
            </a:r>
            <a:r>
              <a:rPr lang="en-US" dirty="0" smtClean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43673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dirty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19 State &amp; City </a:t>
            </a:r>
            <a:r>
              <a:rPr lang="en-US" dirty="0" smtClean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Trade 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43673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dirty="0" smtClean="0">
                <a:solidFill>
                  <a:srgbClr val="043673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14 Government and private partnerships </a:t>
            </a:r>
          </a:p>
          <a:p>
            <a:pPr>
              <a:lnSpc>
                <a:spcPct val="15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4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Minority Business Development Agency Export Centers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43673"/>
              </a:solidFill>
              <a:effectLst/>
              <a:uLnTx/>
              <a:uFillTx/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58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3E877D-A5F1-4D18-A7EF-554DF4DC6E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108075" y="527050"/>
            <a:ext cx="7834313" cy="677863"/>
          </a:xfrm>
        </p:spPr>
        <p:txBody>
          <a:bodyPr/>
          <a:lstStyle/>
          <a:p>
            <a:pPr algn="l" eaLnBrk="1" hangingPunct="1"/>
            <a:r>
              <a:rPr lang="en-US" altLang="en-US" sz="3600" dirty="0" smtClean="0">
                <a:solidFill>
                  <a:schemeClr val="bg1"/>
                </a:solidFill>
                <a:latin typeface="Open Sans" pitchFamily="34" charset="0"/>
                <a:sym typeface="Noteworthy Light"/>
              </a:rPr>
              <a:t> </a:t>
            </a:r>
            <a:r>
              <a:rPr lang="en-US" altLang="en-US" sz="3600" dirty="0" smtClean="0">
                <a:solidFill>
                  <a:schemeClr val="bg1"/>
                </a:solidFill>
                <a:latin typeface="Open Sans" pitchFamily="34" charset="0"/>
                <a:sym typeface="Noteworthy Light"/>
              </a:rPr>
              <a:t>How REPP can support you </a:t>
            </a:r>
            <a:endParaRPr lang="en-US" altLang="en-US" sz="3600" dirty="0" smtClean="0">
              <a:solidFill>
                <a:schemeClr val="bg1"/>
              </a:solidFill>
              <a:latin typeface="Open Sans" pitchFamily="34" charset="0"/>
              <a:sym typeface="Noteworthy Light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1255498" y="1806262"/>
            <a:ext cx="9609138" cy="368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7338" indent="-287338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973138" indent="-287338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All the essential support and resources your organization needs, including training and marketing materials at no cost</a:t>
            </a:r>
          </a:p>
          <a:p>
            <a:pPr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Highly qualified trade-finance specialists to speak at your events</a:t>
            </a:r>
          </a:p>
          <a:p>
            <a:pPr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One-on-one trade finance counseling and support for exporters</a:t>
            </a:r>
          </a:p>
          <a:p>
            <a:pPr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Use of the EXIM Bank logo on joint marketing materials</a:t>
            </a:r>
          </a:p>
          <a:p>
            <a:pPr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Free admission to EXIM-sponsored events (i.e. Annual Conference)</a:t>
            </a:r>
          </a:p>
          <a:p>
            <a:pPr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673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Assistance with joint marketing and joint outreach campaigns</a:t>
            </a:r>
          </a:p>
        </p:txBody>
      </p:sp>
    </p:spTree>
    <p:extLst>
      <p:ext uri="{BB962C8B-B14F-4D97-AF65-F5344CB8AC3E}">
        <p14:creationId xmlns:p14="http://schemas.microsoft.com/office/powerpoint/2010/main" val="225939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>
          <a:xfrm>
            <a:off x="990600" y="527050"/>
            <a:ext cx="11049000" cy="677863"/>
          </a:xfrm>
        </p:spPr>
        <p:txBody>
          <a:bodyPr/>
          <a:lstStyle/>
          <a:p>
            <a:pPr algn="l" eaLnBrk="1" hangingPunct="1"/>
            <a:r>
              <a:rPr lang="en-US" altLang="en-US" sz="3200" dirty="0" smtClean="0">
                <a:solidFill>
                  <a:schemeClr val="bg1"/>
                </a:solidFill>
                <a:latin typeface="Open Sans" panose="020B0606030504020204" pitchFamily="34" charset="0"/>
                <a:sym typeface="Noteworthy Light" charset="0"/>
              </a:rPr>
              <a:t>POST  SAMPLES</a:t>
            </a:r>
          </a:p>
        </p:txBody>
      </p:sp>
      <p:pic>
        <p:nvPicPr>
          <p:cNvPr id="1026" name="Picture 2" descr="image0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64" y="1316425"/>
            <a:ext cx="4758782" cy="5321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111" y="1639812"/>
            <a:ext cx="5018049" cy="41253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416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Template EXIM_2DEC2015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Template EXIM_2DEC2015</Template>
  <TotalTime>13160</TotalTime>
  <Words>360</Words>
  <Application>Microsoft Office PowerPoint</Application>
  <PresentationFormat>Widescreen</PresentationFormat>
  <Paragraphs>64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ＭＳ Ｐゴシック</vt:lpstr>
      <vt:lpstr>ＭＳ Ｐゴシック</vt:lpstr>
      <vt:lpstr>Arial</vt:lpstr>
      <vt:lpstr>Calibri</vt:lpstr>
      <vt:lpstr>Calibri Light</vt:lpstr>
      <vt:lpstr>Noteworthy Light</vt:lpstr>
      <vt:lpstr>Open Sans</vt:lpstr>
      <vt:lpstr>Open Sans Cond Light</vt:lpstr>
      <vt:lpstr>Open Sans Semibold</vt:lpstr>
      <vt:lpstr>Wingdings</vt:lpstr>
      <vt:lpstr>PPT Template EXIM_2DEC2015</vt:lpstr>
      <vt:lpstr>Custom Design</vt:lpstr>
      <vt:lpstr>1_Custom Design</vt:lpstr>
      <vt:lpstr>Office Theme</vt:lpstr>
      <vt:lpstr>1_Office Theme</vt:lpstr>
      <vt:lpstr>PowerPoint Presentation</vt:lpstr>
      <vt:lpstr>Main Title of Presentation Sub-heading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ExIm Bank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Overview</dc:title>
  <dc:creator>Michael Jackson</dc:creator>
  <cp:lastModifiedBy>Aerek Stephens</cp:lastModifiedBy>
  <cp:revision>170</cp:revision>
  <cp:lastPrinted>2018-02-13T18:15:57Z</cp:lastPrinted>
  <dcterms:created xsi:type="dcterms:W3CDTF">2016-01-08T14:47:25Z</dcterms:created>
  <dcterms:modified xsi:type="dcterms:W3CDTF">2020-02-07T15:42:50Z</dcterms:modified>
</cp:coreProperties>
</file>