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4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6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0" r:id="rId4"/>
    <p:sldId id="261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4" r:id="rId14"/>
    <p:sldId id="273" r:id="rId15"/>
    <p:sldId id="276" r:id="rId16"/>
    <p:sldId id="277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Montserrat" panose="020B0604020202020204" charset="0"/>
      <p:regular r:id="rId25"/>
      <p:bold r:id="rId26"/>
      <p:italic r:id="rId27"/>
      <p:boldItalic r:id="rId28"/>
    </p:embeddedFont>
    <p:embeddedFont>
      <p:font typeface="Montserrat Light" panose="020B060402020202020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BEE8"/>
    <a:srgbClr val="FFFFFF"/>
    <a:srgbClr val="F6F6F6"/>
    <a:srgbClr val="66818C"/>
    <a:srgbClr val="F8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55" autoAdjust="0"/>
    <p:restoredTop sz="94731"/>
  </p:normalViewPr>
  <p:slideViewPr>
    <p:cSldViewPr snapToGrid="0" snapToObjects="1">
      <p:cViewPr varScale="1">
        <p:scale>
          <a:sx n="75" d="100"/>
          <a:sy n="75" d="100"/>
        </p:scale>
        <p:origin x="4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556FA-9605-41D9-A647-9CBE503CD97F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53153-01DD-4D5A-94B4-7454E8FC0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8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53153-01DD-4D5A-94B4-7454E8FC0A7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22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53153-01DD-4D5A-94B4-7454E8FC0A7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313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53153-01DD-4D5A-94B4-7454E8FC0A7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61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53153-01DD-4D5A-94B4-7454E8FC0A7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70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53153-01DD-4D5A-94B4-7454E8FC0A7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221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53153-01DD-4D5A-94B4-7454E8FC0A7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679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2E099-B5FD-BD40-AA91-8AD218BB0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DFAD3D-1C26-564B-8B4B-84B84F82F2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A7FC2-2E71-E848-915F-F409E2DC8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EA86D-65D2-0D40-9315-42C72A760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178-A117-1949-92EE-EA026D596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39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26DA7-561F-E248-8C59-1BE843DE0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2266B-9DA7-E448-A6E8-2FC137218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3475E-4D14-EF41-BD9A-4E86D8AA5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2F420-D36C-814E-AAC9-2031634A2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DD0F9-31C6-634B-8C81-13E65EFFC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352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7E7809-22F7-6A4A-B8D9-ED486FAC02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69D81D-26B0-8349-9428-0BDAECD3F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F43C9-B5DC-FD4D-A9B1-B746240C5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963BA-62D7-D341-A3BF-1813ADC04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3DBB0-0E4F-3949-8568-7699D994D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119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3419C-A22F-F845-BE61-574B49BCD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42AC6-B204-8F47-8483-994B1D99E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106D6-64CC-3E4A-AAD8-69899EDEA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66B1C-23C9-0647-B901-400AEBF54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FDCDC-EE6C-464D-B3CA-8DD1D673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06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C9B7D-C6FA-A343-A0A6-C98F28E78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A76619-2A90-2F43-AF8B-B480C3F92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440BA-A33C-D541-94A7-BA3CB38FC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54FD-ED1B-FF4E-A356-EA6D730DE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03720-3BEB-214F-96C5-BE6AD82CA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5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ECC00-B9E7-674E-815D-96E615059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F1343-89BD-8340-9B0E-8FB0CA1709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FE28F6-4B4E-9848-A284-5B2592FF3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929A13-5E57-6A46-9191-DE1DF0378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B0EB1B-B399-774B-93A4-9BB44D162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1EE06-3863-F54F-8730-7A379BC95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67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2867F-42C8-904A-8B6B-812E9E8C3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1FF1B7-EBEE-1A46-A0DD-EF70FD050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DD788-D849-AC44-997A-DA34B85B9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AFD94D-C523-CB42-B67D-238D54D97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D00A0D-8C80-004E-B931-F1E752F36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1FBD7B-E0E9-2A42-A743-E70CFE9A6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163221-AF2F-D548-B56E-2C30D23FC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01A55-787F-3547-80F3-66E603574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759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F6CC1-AC2B-A944-96FE-633BDD149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1DED3A-E3F5-E747-8F8C-208E05613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3EC53E-96F3-A14C-9F04-F07B24C89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D80181-A2D0-2741-A37C-2C46E82AE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37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C613EA-BEB0-B745-9D72-8AE0D95F6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A24593-2D8B-4F46-9E01-698346104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1D235-768D-044B-9CE8-737938880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1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A361B-1A1D-FF47-9112-3434ACBF0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2893E-AB41-A441-A856-F33B29FAF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D1212-B655-0B4E-BA51-1443C26B48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A74E35-7E47-8E4F-86CD-64D28DEA3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3D7C40-82F9-CF4E-AD1F-C5777E615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BA226F-E85C-0245-8BE4-A26FAC171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1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8211F-01D6-3A4B-BA94-789947852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A7477-58C5-9D47-A4E3-B173617CEC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82F9AE-016F-FE4B-9A92-44C5E4823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5BD5D-09B3-F143-BD87-9CDE100AF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6A325-42A7-A241-BD0E-941AACB50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454B7B-96D9-7144-B877-86ECCA7C0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86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4E0661-2AE4-604A-B526-452F51297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A15D8-C3F7-B744-9B53-6C978A430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64C46-571E-5C4B-B4B6-66A82D2AEF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AFA75-F84A-9E48-850A-F91CC7A04898}" type="datetimeFigureOut">
              <a:rPr lang="en-US" smtClean="0"/>
              <a:t>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6FB1-FE30-3244-AACF-C63B6E824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5EA79-3892-5B43-B689-C475E7184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79928-4B05-D246-BF48-3D13B808B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6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image" Target="../media/image16.png"/><Relationship Id="rId5" Type="http://schemas.openxmlformats.org/officeDocument/2006/relationships/tags" Target="../tags/tag50.xml"/><Relationship Id="rId10" Type="http://schemas.openxmlformats.org/officeDocument/2006/relationships/image" Target="../media/image2.png"/><Relationship Id="rId4" Type="http://schemas.openxmlformats.org/officeDocument/2006/relationships/tags" Target="../tags/tag49.xml"/><Relationship Id="rId9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image" Target="../media/image17.jpeg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image" Target="../media/image2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57.xml"/><Relationship Id="rId15" Type="http://schemas.openxmlformats.org/officeDocument/2006/relationships/image" Target="../media/image19.jpe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image" Target="../media/image2.png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21.png"/><Relationship Id="rId5" Type="http://schemas.openxmlformats.org/officeDocument/2006/relationships/tags" Target="../tags/tag78.xml"/><Relationship Id="rId10" Type="http://schemas.openxmlformats.org/officeDocument/2006/relationships/image" Target="../media/image2.png"/><Relationship Id="rId4" Type="http://schemas.openxmlformats.org/officeDocument/2006/relationships/tags" Target="../tags/tag77.xml"/><Relationship Id="rId9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83.xml"/><Relationship Id="rId7" Type="http://schemas.openxmlformats.org/officeDocument/2006/relationships/image" Target="../media/image22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8.xml"/><Relationship Id="rId7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2.png"/><Relationship Id="rId5" Type="http://schemas.openxmlformats.org/officeDocument/2006/relationships/tags" Target="../tags/tag27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7.jpeg"/><Relationship Id="rId17" Type="http://schemas.openxmlformats.org/officeDocument/2006/relationships/image" Target="../media/image12.png"/><Relationship Id="rId2" Type="http://schemas.openxmlformats.org/officeDocument/2006/relationships/tags" Target="../tags/tag33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2.png"/><Relationship Id="rId5" Type="http://schemas.openxmlformats.org/officeDocument/2006/relationships/tags" Target="../tags/tag36.xml"/><Relationship Id="rId15" Type="http://schemas.openxmlformats.org/officeDocument/2006/relationships/image" Target="../media/image10.png"/><Relationship Id="rId10" Type="http://schemas.openxmlformats.org/officeDocument/2006/relationships/notesSlide" Target="../notesSlides/notesSlide1.xml"/><Relationship Id="rId19" Type="http://schemas.openxmlformats.org/officeDocument/2006/relationships/image" Target="../media/image14.png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tags" Target="../tags/tag41.xml"/><Relationship Id="rId16" Type="http://schemas.openxmlformats.org/officeDocument/2006/relationships/image" Target="../media/image13.png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8.png"/><Relationship Id="rId5" Type="http://schemas.openxmlformats.org/officeDocument/2006/relationships/tags" Target="../tags/tag44.xml"/><Relationship Id="rId15" Type="http://schemas.openxmlformats.org/officeDocument/2006/relationships/image" Target="../media/image12.png"/><Relationship Id="rId10" Type="http://schemas.openxmlformats.org/officeDocument/2006/relationships/image" Target="../media/image7.jpeg"/><Relationship Id="rId4" Type="http://schemas.openxmlformats.org/officeDocument/2006/relationships/tags" Target="../tags/tag43.xml"/><Relationship Id="rId9" Type="http://schemas.openxmlformats.org/officeDocument/2006/relationships/image" Target="../media/image2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33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747884-D55B-4AD5-8144-D356DA5EA6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19725" y="962025"/>
            <a:ext cx="6143625" cy="5895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F73D2C-9BAF-4B3F-BC58-E3F1AA70B0B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77000" y="1289050"/>
            <a:ext cx="736600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0396A8-FE95-4AB1-AC7F-35F3C1FA6A3D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410326" y="1289050"/>
            <a:ext cx="866774" cy="133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Export Connect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644450-0D67-490B-AB50-F9FB22E602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140450" y="5505450"/>
            <a:ext cx="1136650" cy="105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C4AA5DF-4468-4804-9BD1-E3C94CFF4F8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38200" y="1816776"/>
            <a:ext cx="3943350" cy="1174019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b="1" dirty="0">
                <a:latin typeface="Montserrat" panose="00000500000000000000" pitchFamily="2" charset="0"/>
              </a:rPr>
              <a:t>Detailed expert profiles </a:t>
            </a:r>
            <a:r>
              <a:rPr lang="en-US" dirty="0">
                <a:latin typeface="Montserrat Light" panose="00000400000000000000" pitchFamily="2" charset="0"/>
              </a:rPr>
              <a:t>to help exporters find the right resources for their projects.</a:t>
            </a:r>
          </a:p>
        </p:txBody>
      </p:sp>
      <p:pic>
        <p:nvPicPr>
          <p:cNvPr id="37" name="Picture 2" descr="https://s3.invisionapp-cdn.com/storage.invisionapp.com/screens/files/356590005.png?x-amz-meta-iv=8&amp;response-cache-control=max-age%3D2419200&amp;x-amz-meta-ck=225482012dea0053a8b480d448b1d643&amp;AWSAccessKeyId=AKIAJFUMDU3L6GTLUDYA&amp;Expires=1564617600&amp;Signature=WHooRvple5HZQYv%2BPg83RKsTdhA%3D">
            <a:extLst>
              <a:ext uri="{FF2B5EF4-FFF2-40B4-BE49-F238E27FC236}">
                <a16:creationId xmlns:a16="http://schemas.microsoft.com/office/drawing/2014/main" id="{1B011628-6A20-4140-93DE-455143C380FA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46443" y="1085511"/>
            <a:ext cx="5849005" cy="56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AD985268-A115-4A9F-A70D-6FE4F53AE9E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38199" y="3128684"/>
            <a:ext cx="4581525" cy="22504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Contact local experts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Find help in </a:t>
            </a:r>
            <a:r>
              <a:rPr lang="en-US" b="1" dirty="0">
                <a:latin typeface="Montserrat" panose="00000500000000000000" pitchFamily="2" charset="0"/>
              </a:rPr>
              <a:t>destination markets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Search by services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Search by target markets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Search by industry sectors</a:t>
            </a:r>
          </a:p>
          <a:p>
            <a:pPr>
              <a:lnSpc>
                <a:spcPct val="130000"/>
              </a:lnSpc>
              <a:buClr>
                <a:srgbClr val="6DCEFF"/>
              </a:buClr>
            </a:pPr>
            <a:endParaRPr lang="en-US" dirty="0">
              <a:latin typeface="Montserrat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4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75">
            <a:extLst>
              <a:ext uri="{FF2B5EF4-FFF2-40B4-BE49-F238E27FC236}">
                <a16:creationId xmlns:a16="http://schemas.microsoft.com/office/drawing/2014/main" id="{EC4AA5DF-4468-4804-9BD1-E3C94CFF4F8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1931076"/>
            <a:ext cx="4977882" cy="813921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latin typeface="Montserrat" panose="00000500000000000000" pitchFamily="2" charset="0"/>
              </a:rPr>
              <a:t>Exporters can </a:t>
            </a:r>
            <a:r>
              <a:rPr lang="en-US" b="1" dirty="0">
                <a:latin typeface="Montserrat" panose="00000500000000000000" pitchFamily="2" charset="0"/>
              </a:rPr>
              <a:t>find the right expertise </a:t>
            </a:r>
            <a:r>
              <a:rPr lang="en-US" dirty="0">
                <a:latin typeface="Montserrat Light" panose="00000400000000000000" pitchFamily="2" charset="0"/>
              </a:rPr>
              <a:t>for their level of export maturity.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0B7593-9975-4787-AFA6-EEA4A805D1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8200" y="3162699"/>
            <a:ext cx="2072640" cy="558979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>
                <a:latin typeface="Montserrat" panose="00000500000000000000" pitchFamily="2" charset="0"/>
              </a:rPr>
              <a:t>EXPLORE</a:t>
            </a: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72B486-B554-40A9-A6F0-CB95D87B69A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49140" y="3162699"/>
            <a:ext cx="2072640" cy="558979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>
                <a:latin typeface="Montserrat" panose="00000500000000000000" pitchFamily="2" charset="0"/>
              </a:rPr>
              <a:t>EXPAND</a:t>
            </a: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55C623-F9C2-4DF7-8180-B82CA40099C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92490" y="3162699"/>
            <a:ext cx="2072640" cy="558979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>
                <a:latin typeface="Montserrat" panose="00000500000000000000" pitchFamily="2" charset="0"/>
              </a:rPr>
              <a:t>OPTIMIZE</a:t>
            </a:r>
            <a:endParaRPr lang="en-US" sz="2400" dirty="0">
              <a:latin typeface="Montserrat Light" panose="00000400000000000000" pitchFamily="2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1EDD84D-6B73-4AEB-97C8-FF3699177A4F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2764790" y="3442189"/>
            <a:ext cx="1638300" cy="0"/>
          </a:xfrm>
          <a:prstGeom prst="straightConnector1">
            <a:avLst/>
          </a:prstGeom>
          <a:ln w="19050">
            <a:solidFill>
              <a:srgbClr val="3ABEE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F5C97A2-AA56-4C79-8799-520E4097511D}"/>
              </a:ext>
            </a:extLst>
          </p:cNvPr>
          <p:cNvCxnSpPr>
            <a:cxnSpLocks/>
            <a:endCxn id="11" idx="1"/>
          </p:cNvCxnSpPr>
          <p:nvPr>
            <p:custDataLst>
              <p:tags r:id="rId6"/>
            </p:custDataLst>
          </p:nvPr>
        </p:nvCxnSpPr>
        <p:spPr>
          <a:xfrm flipV="1">
            <a:off x="6282690" y="3442189"/>
            <a:ext cx="2209800" cy="2"/>
          </a:xfrm>
          <a:prstGeom prst="straightConnector1">
            <a:avLst/>
          </a:prstGeom>
          <a:ln w="19050">
            <a:solidFill>
              <a:srgbClr val="3ABEE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Steve Desjarlais’ picture">
            <a:extLst>
              <a:ext uri="{FF2B5EF4-FFF2-40B4-BE49-F238E27FC236}">
                <a16:creationId xmlns:a16="http://schemas.microsoft.com/office/drawing/2014/main" id="{8FE59058-9F8B-4713-B07C-A80DA16C3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915" y="3721678"/>
            <a:ext cx="673009" cy="67300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856A499-8BE0-47B9-A8DA-152F4B35F8E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33120" y="3810564"/>
            <a:ext cx="3236167" cy="1370227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“</a:t>
            </a:r>
            <a:r>
              <a:rPr lang="en-US" dirty="0">
                <a:latin typeface="Montserrat Light" panose="00000400000000000000" pitchFamily="2" charset="0"/>
              </a:rPr>
              <a:t>I’m curious to know how exporting can help me grow. Where do I start?”</a:t>
            </a:r>
          </a:p>
        </p:txBody>
      </p:sp>
      <p:pic>
        <p:nvPicPr>
          <p:cNvPr id="1028" name="Picture 4" descr="Marc Beaudet’s picture">
            <a:extLst>
              <a:ext uri="{FF2B5EF4-FFF2-40B4-BE49-F238E27FC236}">
                <a16:creationId xmlns:a16="http://schemas.microsoft.com/office/drawing/2014/main" id="{16A1B1AF-0CF6-4C46-B38E-9A46119F7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105" y="3721678"/>
            <a:ext cx="679435" cy="679435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8DF5B16-4EC5-40E4-A04A-8FB025730FC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579621" y="3810564"/>
            <a:ext cx="3710940" cy="1730325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dirty="0">
                <a:latin typeface="Montserrat" panose="00000500000000000000" pitchFamily="2" charset="0"/>
              </a:rPr>
              <a:t>“</a:t>
            </a:r>
            <a:r>
              <a:rPr lang="en-US" dirty="0">
                <a:latin typeface="Montserrat Light" panose="00000400000000000000" pitchFamily="2" charset="0"/>
              </a:rPr>
              <a:t>I want to go beyond eCommerce and build my own distribution network in the Middle East.”</a:t>
            </a:r>
          </a:p>
        </p:txBody>
      </p:sp>
      <p:pic>
        <p:nvPicPr>
          <p:cNvPr id="1030" name="Picture 6" descr="Suzie Mondesir, MBA, Pl.Fin, CRHA, Adm.A’S picture">
            <a:extLst>
              <a:ext uri="{FF2B5EF4-FFF2-40B4-BE49-F238E27FC236}">
                <a16:creationId xmlns:a16="http://schemas.microsoft.com/office/drawing/2014/main" id="{39697485-2453-42A8-A57D-33F3AB9C7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4049" y="3721678"/>
            <a:ext cx="672445" cy="672445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BEDCCBC-05FC-4D66-B5FE-26452589CFC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529322" y="3849184"/>
            <a:ext cx="3600215" cy="2090424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</a:rPr>
              <a:t>“ </a:t>
            </a:r>
            <a:r>
              <a:rPr lang="en-US" dirty="0">
                <a:latin typeface="Montserrat Light" panose="00000400000000000000" pitchFamily="2" charset="0"/>
              </a:rPr>
              <a:t>The value of my international transactions keeps growing. How can I finance and insure these new sales?”</a:t>
            </a:r>
          </a:p>
        </p:txBody>
      </p:sp>
    </p:spTree>
    <p:extLst>
      <p:ext uri="{BB962C8B-B14F-4D97-AF65-F5344CB8AC3E}">
        <p14:creationId xmlns:p14="http://schemas.microsoft.com/office/powerpoint/2010/main" val="312752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24728" y="2949905"/>
            <a:ext cx="5257800" cy="1686595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Export Connect </a:t>
            </a:r>
            <a:r>
              <a:rPr lang="en-US" sz="2000" dirty="0">
                <a:latin typeface="Montserrat Light" panose="00000400000000000000" pitchFamily="2" charset="0"/>
              </a:rPr>
              <a:t>is a national program that brings together multiple partners to create the premiere online destination for exporters.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56BB9B-3662-1B4B-AEC8-8E031BEB722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949905"/>
            <a:ext cx="4053078" cy="114604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Montserrat" panose="00000500000000000000" pitchFamily="2" charset="0"/>
                <a:cs typeface="Arial" panose="020B0604020202020204" pitchFamily="34" charset="0"/>
              </a:rPr>
              <a:t>Built with (and for) Partners</a:t>
            </a:r>
          </a:p>
        </p:txBody>
      </p:sp>
    </p:spTree>
    <p:extLst>
      <p:ext uri="{BB962C8B-B14F-4D97-AF65-F5344CB8AC3E}">
        <p14:creationId xmlns:p14="http://schemas.microsoft.com/office/powerpoint/2010/main" val="67997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747884-D55B-4AD5-8144-D356DA5EA6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19725" y="962025"/>
            <a:ext cx="6143625" cy="5895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8200" y="2658845"/>
            <a:ext cx="4279900" cy="2610566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State Trade Agencies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Trade Promotion Organizations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Industry Associations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Trade Facilitators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Membership Organizations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endParaRPr lang="en-US" dirty="0">
              <a:latin typeface="Montserrat Light" panose="00000400000000000000" pitchFamily="2" charset="0"/>
            </a:endParaRP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endParaRPr lang="en-US" dirty="0">
              <a:latin typeface="Montserrat Light" panose="000004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EF1AF7-1010-4987-B370-B6DC1ED7A83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8199" y="1691614"/>
            <a:ext cx="3796029" cy="810073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b="1" dirty="0">
                <a:latin typeface="Montserrat" panose="00000500000000000000" pitchFamily="2" charset="0"/>
              </a:rPr>
              <a:t>Partners </a:t>
            </a:r>
            <a:r>
              <a:rPr lang="en-US" dirty="0">
                <a:latin typeface="Montserrat Light" panose="00000400000000000000" pitchFamily="2" charset="0"/>
              </a:rPr>
              <a:t>are a key element of the Export Connect ecosystem.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644450-0D67-490B-AB50-F9FB22E602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140450" y="5505450"/>
            <a:ext cx="1136650" cy="105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12A308F-2428-448E-83E5-E45C0C9C12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191250" y="4165600"/>
            <a:ext cx="64135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E63E5F-7964-4395-B20A-FB914826BCC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11925" y="1299911"/>
            <a:ext cx="765175" cy="1034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BD4E75DE-03C8-47E7-9B9B-8FF5A3A84E41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429376" y="1297655"/>
            <a:ext cx="866774" cy="133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Export Connect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44602BD0-FEE4-45E9-927A-1B65DC3AEB4E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6127750" y="4165600"/>
            <a:ext cx="866774" cy="133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" b="1" dirty="0">
                <a:latin typeface="Montserrat" panose="00000500000000000000" pitchFamily="2" charset="0"/>
                <a:cs typeface="Arial" panose="020B0604020202020204" pitchFamily="34" charset="0"/>
              </a:rPr>
              <a:t>Our Services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BE06E5B-271D-49DC-A71B-8A17A6955200}"/>
              </a:ext>
            </a:extLst>
          </p:cNvPr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6389" y="1125760"/>
            <a:ext cx="5874220" cy="57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F12C651-63A3-4EFA-A32B-AE04B9166EA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38199" y="5041252"/>
            <a:ext cx="3796029" cy="810073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latin typeface="Montserrat Light" panose="00000400000000000000" pitchFamily="2" charset="0"/>
              </a:rPr>
              <a:t>Joining Export Connect is </a:t>
            </a:r>
            <a:r>
              <a:rPr lang="en-US" b="1" dirty="0">
                <a:latin typeface="Montserrat" panose="00000500000000000000" pitchFamily="2" charset="0"/>
              </a:rPr>
              <a:t>entirely free</a:t>
            </a:r>
            <a:r>
              <a:rPr lang="en-US" dirty="0">
                <a:latin typeface="Montserrat Light" panose="00000400000000000000" pitchFamily="2" charset="0"/>
              </a:rPr>
              <a:t> for our partners.</a:t>
            </a:r>
          </a:p>
        </p:txBody>
      </p:sp>
    </p:spTree>
    <p:extLst>
      <p:ext uri="{BB962C8B-B14F-4D97-AF65-F5344CB8AC3E}">
        <p14:creationId xmlns:p14="http://schemas.microsoft.com/office/powerpoint/2010/main" val="28135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747884-D55B-4AD5-8144-D356DA5EA6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19725" y="962025"/>
            <a:ext cx="6143625" cy="5895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8200" y="2658845"/>
            <a:ext cx="4279900" cy="3694709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Montserrat Light" panose="00000400000000000000" pitchFamily="2" charset="0"/>
              </a:rPr>
              <a:t>Showcase your services to exporters in your state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Montserrat Light" panose="00000400000000000000" pitchFamily="2" charset="0"/>
              </a:rPr>
              <a:t>Advertise your programs, grants, and activities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Montserrat Light" panose="00000400000000000000" pitchFamily="2" charset="0"/>
              </a:rPr>
              <a:t>Build your own network of experts (with zero development and upkeep)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Montserrat Light" panose="00000400000000000000" pitchFamily="2" charset="0"/>
              </a:rPr>
              <a:t>Get a neutral platform you can refer exporters to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endParaRPr lang="en-US" dirty="0">
              <a:latin typeface="Montserrat Light" panose="00000400000000000000" pitchFamily="2" charset="0"/>
            </a:endParaRP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endParaRPr lang="en-US" dirty="0">
              <a:latin typeface="Montserrat Light" panose="000004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EF1AF7-1010-4987-B370-B6DC1ED7A83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8199" y="1691614"/>
            <a:ext cx="4038601" cy="810073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b="1" dirty="0">
                <a:latin typeface="Montserrat" panose="00000500000000000000" pitchFamily="2" charset="0"/>
              </a:rPr>
              <a:t>Your state </a:t>
            </a:r>
            <a:r>
              <a:rPr lang="en-US" dirty="0">
                <a:latin typeface="Montserrat Light" panose="00000400000000000000" pitchFamily="2" charset="0"/>
              </a:rPr>
              <a:t>can now have its own section on Export Connect!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644450-0D67-490B-AB50-F9FB22E602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140450" y="5505450"/>
            <a:ext cx="1136650" cy="105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E63E5F-7964-4395-B20A-FB914826BCC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11925" y="1299911"/>
            <a:ext cx="765175" cy="1034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8" name="Picture 8">
            <a:extLst>
              <a:ext uri="{FF2B5EF4-FFF2-40B4-BE49-F238E27FC236}">
                <a16:creationId xmlns:a16="http://schemas.microsoft.com/office/drawing/2014/main" id="{26C09992-CFB6-499D-9630-D3DDDA47E8EC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1800" y="1090846"/>
            <a:ext cx="5949950" cy="815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10850B0-C050-4900-996D-47F49DA1D61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51550" y="1898650"/>
            <a:ext cx="533400" cy="46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i="1" dirty="0">
                <a:solidFill>
                  <a:schemeClr val="bg1">
                    <a:lumMod val="50000"/>
                  </a:schemeClr>
                </a:solidFill>
              </a:rPr>
              <a:t>Your logo</a:t>
            </a:r>
          </a:p>
        </p:txBody>
      </p:sp>
    </p:spTree>
    <p:extLst>
      <p:ext uri="{BB962C8B-B14F-4D97-AF65-F5344CB8AC3E}">
        <p14:creationId xmlns:p14="http://schemas.microsoft.com/office/powerpoint/2010/main" val="237946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3161234"/>
            <a:ext cx="3924300" cy="2486814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SIDO and Getting to Global </a:t>
            </a:r>
            <a:r>
              <a:rPr lang="en-US" sz="2000" dirty="0">
                <a:latin typeface="Montserrat Light" panose="00000400000000000000" pitchFamily="2" charset="0"/>
              </a:rPr>
              <a:t>are proud to announce a new regional program for exporters in California.</a:t>
            </a:r>
          </a:p>
          <a:p>
            <a:pPr>
              <a:lnSpc>
                <a:spcPct val="130000"/>
              </a:lnSpc>
            </a:pPr>
            <a:endParaRPr lang="en-US" sz="2000" dirty="0">
              <a:latin typeface="Montserrat Light" panose="00000400000000000000" pitchFamily="2" charset="0"/>
            </a:endParaRPr>
          </a:p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ABEE8"/>
                </a:solidFill>
                <a:latin typeface="Montserrat" panose="00000500000000000000" pitchFamily="2" charset="0"/>
              </a:rPr>
              <a:t>Launching March 2020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0E181D-C1C6-40C5-80B6-F27AE46CCB1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19725" y="962025"/>
            <a:ext cx="6143625" cy="5895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B7F0B99D-754A-47B2-A1EC-B7B6D5F2D0C3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30850" y="1047750"/>
            <a:ext cx="5928128" cy="358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6181C26-1295-44A5-8325-12B16D837D25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30850" y="4404641"/>
            <a:ext cx="5928128" cy="245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5469D-D1ED-4ADC-8DD2-AC7E4D8AD1EC}"/>
              </a:ext>
            </a:extLst>
          </p:cNvPr>
          <p:cNvSpPr/>
          <p:nvPr/>
        </p:nvSpPr>
        <p:spPr>
          <a:xfrm>
            <a:off x="863080" y="2024007"/>
            <a:ext cx="41937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Montserrat" panose="00000500000000000000" pitchFamily="2" charset="0"/>
                <a:cs typeface="Arial" panose="020B0604020202020204" pitchFamily="34" charset="0"/>
              </a:rPr>
              <a:t>Announcing </a:t>
            </a:r>
            <a:br>
              <a:rPr lang="en-US" sz="2800" b="1" dirty="0">
                <a:latin typeface="Montserrat" panose="00000500000000000000" pitchFamily="2" charset="0"/>
                <a:cs typeface="Arial" panose="020B0604020202020204" pitchFamily="34" charset="0"/>
              </a:rPr>
            </a:br>
            <a:r>
              <a:rPr lang="en-US" sz="2800" b="1" dirty="0">
                <a:latin typeface="Montserrat" panose="00000500000000000000" pitchFamily="2" charset="0"/>
                <a:cs typeface="Arial" panose="020B0604020202020204" pitchFamily="34" charset="0"/>
              </a:rPr>
              <a:t>a First State Program</a:t>
            </a:r>
            <a:endParaRPr lang="fr-CA" sz="2800" dirty="0"/>
          </a:p>
        </p:txBody>
      </p:sp>
    </p:spTree>
    <p:extLst>
      <p:ext uri="{BB962C8B-B14F-4D97-AF65-F5344CB8AC3E}">
        <p14:creationId xmlns:p14="http://schemas.microsoft.com/office/powerpoint/2010/main" val="3409151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53353" y="2985812"/>
            <a:ext cx="5257800" cy="886376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For Trade Promotion Organizations</a:t>
            </a:r>
          </a:p>
          <a:p>
            <a:pPr>
              <a:lnSpc>
                <a:spcPct val="130000"/>
              </a:lnSpc>
            </a:pPr>
            <a:r>
              <a:rPr lang="en-US" sz="2000" dirty="0">
                <a:solidFill>
                  <a:srgbClr val="3ABEE8"/>
                </a:solidFill>
                <a:latin typeface="Montserrat" charset="0"/>
                <a:ea typeface="Montserrat" charset="0"/>
                <a:cs typeface="Montserrat" charset="0"/>
              </a:rPr>
              <a:t>gettingtoglobal.org/partners/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56BB9B-3662-1B4B-AEC8-8E031BEB722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924975"/>
            <a:ext cx="4337050" cy="1679245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latin typeface="Montserrat" panose="00000500000000000000" pitchFamily="2" charset="0"/>
                <a:cs typeface="Arial" panose="020B0604020202020204" pitchFamily="34" charset="0"/>
              </a:rPr>
              <a:t>Join Export Connect Today!</a:t>
            </a:r>
            <a:br>
              <a:rPr lang="en-US" sz="3600" b="1" dirty="0">
                <a:latin typeface="Montserrat" panose="00000500000000000000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3ABEE8"/>
                </a:solidFill>
                <a:latin typeface="Montserrat" charset="0"/>
                <a:ea typeface="Montserrat" charset="0"/>
                <a:cs typeface="Montserrat" charset="0"/>
              </a:rPr>
              <a:t>Export-Connect.org</a:t>
            </a:r>
            <a:br>
              <a:rPr lang="en-US" sz="3600" dirty="0">
                <a:solidFill>
                  <a:srgbClr val="3ABEE8"/>
                </a:solidFill>
                <a:latin typeface="Montserrat" charset="0"/>
                <a:ea typeface="Montserrat" charset="0"/>
                <a:cs typeface="Montserrat" charset="0"/>
              </a:rPr>
            </a:br>
            <a:endParaRPr lang="en-US" sz="3600" b="1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DCFD2D-9088-461E-BE14-C2C16BD8747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253353" y="4161032"/>
            <a:ext cx="5257800" cy="886376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For Experts and Service Providers</a:t>
            </a:r>
          </a:p>
          <a:p>
            <a:pPr>
              <a:lnSpc>
                <a:spcPct val="130000"/>
              </a:lnSpc>
            </a:pPr>
            <a:r>
              <a:rPr lang="en-US" sz="2000" dirty="0">
                <a:solidFill>
                  <a:srgbClr val="3ABEE8"/>
                </a:solidFill>
                <a:latin typeface="Montserrat" charset="0"/>
                <a:ea typeface="Montserrat" charset="0"/>
                <a:cs typeface="Montserrat" charset="0"/>
              </a:rPr>
              <a:t>gettingtoglobal.org/</a:t>
            </a:r>
            <a:r>
              <a:rPr lang="en-US" sz="2000" dirty="0" err="1">
                <a:solidFill>
                  <a:srgbClr val="3ABEE8"/>
                </a:solidFill>
                <a:latin typeface="Montserrat" charset="0"/>
                <a:ea typeface="Montserrat" charset="0"/>
                <a:cs typeface="Montserrat" charset="0"/>
              </a:rPr>
              <a:t>sidoforum</a:t>
            </a:r>
            <a:r>
              <a:rPr lang="en-US" sz="2000" dirty="0">
                <a:solidFill>
                  <a:srgbClr val="3ABEE8"/>
                </a:solidFill>
                <a:latin typeface="Montserrat" charset="0"/>
                <a:ea typeface="Montserrat" charset="0"/>
                <a:cs typeface="Montserrat" charset="0"/>
              </a:rPr>
              <a:t>/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4F60D-0E84-47ED-AD92-70A8175C06A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253353" y="2206955"/>
            <a:ext cx="5257800" cy="486267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Want to learn more?</a:t>
            </a:r>
            <a:endParaRPr lang="en-US" sz="2000" dirty="0">
              <a:solidFill>
                <a:srgbClr val="3ABEE8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910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6BB9B-3662-1B4B-AEC8-8E031BEB722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2632701"/>
            <a:ext cx="3114675" cy="1146042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Montserrat" panose="00000500000000000000" pitchFamily="2" charset="0"/>
                <a:cs typeface="Arial" panose="020B0604020202020204" pitchFamily="34" charset="0"/>
              </a:rPr>
              <a:t>Export</a:t>
            </a:r>
            <a:br>
              <a:rPr lang="en-US" sz="4800" b="1" dirty="0">
                <a:latin typeface="Montserrat" panose="00000500000000000000" pitchFamily="2" charset="0"/>
                <a:cs typeface="Arial" panose="020B0604020202020204" pitchFamily="34" charset="0"/>
              </a:rPr>
            </a:br>
            <a:r>
              <a:rPr lang="en-US" sz="4800" b="1" dirty="0">
                <a:latin typeface="Montserrat" panose="00000500000000000000" pitchFamily="2" charset="0"/>
                <a:cs typeface="Arial" panose="020B0604020202020204" pitchFamily="34" charset="0"/>
              </a:rPr>
              <a:t>Connect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E4019C-8540-894D-8BE4-FEDD53CBD21B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819732" y="2787716"/>
            <a:ext cx="5764695" cy="1170172"/>
          </a:xfrm>
          <a:noFill/>
        </p:spPr>
        <p:txBody>
          <a:bodyPr wrap="square" lIns="121647" tIns="60823" rIns="121647" bIns="60823" rtlCol="0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sz="1800" dirty="0">
                <a:latin typeface="Montserrat" charset="0"/>
              </a:rPr>
              <a:t>We are proud to announce a new partnership between SIDO and Getting to Global to create a new online resource for U.S. exporters.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87A7DB6-1D47-4484-A89E-0E354167656B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38200" y="3769257"/>
            <a:ext cx="5764695" cy="377263"/>
          </a:xfrm>
          <a:prstGeom prst="rect">
            <a:avLst/>
          </a:prstGeom>
          <a:noFill/>
        </p:spPr>
        <p:txBody>
          <a:bodyPr vert="horz" wrap="square" lIns="121647" tIns="60823" rIns="121647" bIns="60823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1400" dirty="0">
                <a:latin typeface="Montserrat" charset="0"/>
              </a:rPr>
              <a:t>Build Your Trade Ecosystem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46D670F-3943-4BC7-B13E-CB78647A1CD3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3125" y="4265769"/>
            <a:ext cx="487206" cy="487206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90F4AF-5920-4C5E-AF64-624514F1A37D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532080" y="4218885"/>
            <a:ext cx="2249969" cy="580973"/>
          </a:xfrm>
          <a:prstGeom prst="rect">
            <a:avLst/>
          </a:prstGeom>
          <a:noFill/>
        </p:spPr>
        <p:txBody>
          <a:bodyPr vert="horz" wrap="square" lIns="121647" tIns="60823" rIns="121647" bIns="60823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1200" b="1" dirty="0">
                <a:latin typeface="Montserrat" charset="0"/>
              </a:rPr>
              <a:t>Patrick Perreault</a:t>
            </a:r>
            <a:br>
              <a:rPr lang="en-US" sz="1200" dirty="0">
                <a:latin typeface="Montserrat" charset="0"/>
              </a:rPr>
            </a:br>
            <a:r>
              <a:rPr lang="en-US" sz="1200" dirty="0">
                <a:latin typeface="Montserrat" charset="0"/>
              </a:rPr>
              <a:t>CEO, Getting to Global</a:t>
            </a:r>
          </a:p>
        </p:txBody>
      </p:sp>
    </p:spTree>
    <p:extLst>
      <p:ext uri="{BB962C8B-B14F-4D97-AF65-F5344CB8AC3E}">
        <p14:creationId xmlns:p14="http://schemas.microsoft.com/office/powerpoint/2010/main" val="73909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8200" y="2967136"/>
            <a:ext cx="5353050" cy="1894216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</a:rPr>
              <a:t>Getting to Global </a:t>
            </a:r>
            <a:r>
              <a:rPr lang="en-US" dirty="0">
                <a:latin typeface="Montserrat Light" panose="00000400000000000000" pitchFamily="2" charset="0"/>
              </a:rPr>
              <a:t>brings together industry experts, service providers, and government resources. We build tools that empower trade promotion organizations and agencies to help small and medium businesses succeed in the global economy.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56BB9B-3662-1B4B-AEC8-8E031BEB722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1821094"/>
            <a:ext cx="10515600" cy="114604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Montserrat" panose="00000500000000000000" pitchFamily="2" charset="0"/>
                <a:cs typeface="Arial" panose="020B0604020202020204" pitchFamily="34" charset="0"/>
              </a:rPr>
              <a:t>About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890DE1-41BD-4259-BB13-7227F0D43D9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9571" y="1284271"/>
            <a:ext cx="5562429" cy="55737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4DAF2B4-5795-4CDC-AE0B-D2D694723E6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29572" y="1284271"/>
            <a:ext cx="5562428" cy="5573729"/>
          </a:xfrm>
          <a:prstGeom prst="rect">
            <a:avLst/>
          </a:prstGeom>
          <a:solidFill>
            <a:srgbClr val="000000">
              <a:alpha val="7137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3" rIns="91427" bIns="45713" rtlCol="0" anchor="ctr"/>
          <a:lstStyle/>
          <a:p>
            <a:pPr algn="ctr"/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CDD4B3-CAEE-4E55-9A3D-0EBD7EE6BAD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0596" y="3397524"/>
            <a:ext cx="4400378" cy="9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59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24728" y="2949905"/>
            <a:ext cx="5257800" cy="1290846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U.S. </a:t>
            </a:r>
            <a:r>
              <a:rPr lang="en-US" sz="2000" b="1" dirty="0">
                <a:latin typeface="Montserrat" charset="0"/>
              </a:rPr>
              <a:t>exporters </a:t>
            </a:r>
            <a:r>
              <a:rPr lang="en-US" sz="2000" dirty="0">
                <a:latin typeface="Montserrat Light" panose="00000400000000000000" pitchFamily="2" charset="0"/>
              </a:rPr>
              <a:t>face multiple challenges when going global. A lack of resources is </a:t>
            </a:r>
            <a:r>
              <a:rPr lang="en-US" sz="2000" b="1" u="sng" dirty="0">
                <a:latin typeface="Montserrat" charset="0"/>
              </a:rPr>
              <a:t>not</a:t>
            </a:r>
            <a:r>
              <a:rPr lang="en-US" sz="2000" b="1" dirty="0">
                <a:latin typeface="Montserrat" charset="0"/>
              </a:rPr>
              <a:t> </a:t>
            </a:r>
            <a:r>
              <a:rPr lang="en-US" sz="2000" dirty="0">
                <a:latin typeface="Montserrat Light" panose="00000400000000000000" pitchFamily="2" charset="0"/>
              </a:rPr>
              <a:t>one of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56BB9B-3662-1B4B-AEC8-8E031BEB722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949905"/>
            <a:ext cx="5257800" cy="114604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Montserrat" panose="00000500000000000000" pitchFamily="2" charset="0"/>
                <a:cs typeface="Arial" panose="020B0604020202020204" pitchFamily="34" charset="0"/>
              </a:rPr>
              <a:t>The Challenges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972C9D-7CE2-42E2-ACAD-33B68E435CE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887325" y="3177102"/>
            <a:ext cx="4733925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THE OFFER IS FRAGMENTED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Exporters can find all the services, expertise, and tools they need online or offline, but </a:t>
            </a:r>
            <a:r>
              <a:rPr lang="en-US" b="1" dirty="0">
                <a:latin typeface="Montserrat" panose="00000500000000000000" pitchFamily="2" charset="0"/>
              </a:rPr>
              <a:t>they do not have time to search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2C16F9-CEA7-4060-AE5C-F118B6BB9D6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554700" y="3177102"/>
            <a:ext cx="5153025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SERVICES MUST MATCH MATURITY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Exporters do not all have the same maturity level when it comes to export. Some struggle to find </a:t>
            </a:r>
            <a:r>
              <a:rPr lang="en-US" b="1" dirty="0">
                <a:latin typeface="Montserrat" panose="00000500000000000000" pitchFamily="2" charset="0"/>
              </a:rPr>
              <a:t>services that match their needs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0279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6BB9B-3662-1B4B-AEC8-8E031BEB722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1597355"/>
            <a:ext cx="5257800" cy="114604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Montserrat" panose="00000500000000000000" pitchFamily="2" charset="0"/>
                <a:cs typeface="Arial" panose="020B0604020202020204" pitchFamily="34" charset="0"/>
              </a:rPr>
              <a:t>The Challenges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D9EEC3-50F8-452D-A22D-E11CE0CF2AB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8200" y="3177102"/>
            <a:ext cx="4733925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THE OFFER IS FRAGMENTED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Exporters can find all the services, expertise, and tools they need online or offline, but </a:t>
            </a:r>
            <a:r>
              <a:rPr lang="en-US" b="1" dirty="0">
                <a:latin typeface="Montserrat" panose="00000500000000000000" pitchFamily="2" charset="0"/>
              </a:rPr>
              <a:t>they do not have time to search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5D7EBE-F3EB-4E3D-ADFE-5B4EAF33B9D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505575" y="3177102"/>
            <a:ext cx="5153025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SERVICES MUST MATCH MATURITY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Exporters do not all have the same maturity level when it comes to export. Some struggle to find </a:t>
            </a:r>
            <a:r>
              <a:rPr lang="en-US" b="1" dirty="0">
                <a:latin typeface="Montserrat" panose="00000500000000000000" pitchFamily="2" charset="0"/>
              </a:rPr>
              <a:t>services that match their needs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E00D2-EABD-4571-B5CB-7268442C9F3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592050" y="3177102"/>
            <a:ext cx="5153025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CRITICAL MASS IS EVERYTHING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Many organizations try to create consolidated online resources but maintaining a large enough </a:t>
            </a:r>
            <a:r>
              <a:rPr lang="en-US" b="1" dirty="0">
                <a:latin typeface="Montserrat" panose="00000500000000000000" pitchFamily="2" charset="0"/>
              </a:rPr>
              <a:t>“catalog” takes time and resources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68115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6BB9B-3662-1B4B-AEC8-8E031BEB722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1597355"/>
            <a:ext cx="5257800" cy="114604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Montserrat" panose="00000500000000000000" pitchFamily="2" charset="0"/>
                <a:cs typeface="Arial" panose="020B0604020202020204" pitchFamily="34" charset="0"/>
              </a:rPr>
              <a:t>The Challenges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D9EEC3-50F8-452D-A22D-E11CE0CF2AB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4838700" y="3177102"/>
            <a:ext cx="4733925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THE OFFER IS FRAGMENTED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Exporters can find all the services, expertise, and tools they need online or offline, but </a:t>
            </a:r>
            <a:r>
              <a:rPr lang="en-US" b="1" dirty="0">
                <a:latin typeface="Montserrat" panose="00000500000000000000" pitchFamily="2" charset="0"/>
              </a:rPr>
              <a:t>they do not have time to search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5D7EBE-F3EB-4E3D-ADFE-5B4EAF33B9D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28675" y="3177102"/>
            <a:ext cx="5153025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SERVICES MUST MATCH MATURITY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Exporters do not all have the same maturity level when it comes to export. Some struggle to find </a:t>
            </a:r>
            <a:r>
              <a:rPr lang="en-US" b="1" dirty="0">
                <a:latin typeface="Montserrat" panose="00000500000000000000" pitchFamily="2" charset="0"/>
              </a:rPr>
              <a:t>services that match their needs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E00D2-EABD-4571-B5CB-7268442C9F3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915151" y="3177102"/>
            <a:ext cx="4991100" cy="20842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</a:rPr>
              <a:t>CRITICAL MASS IS EVERYTHING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dirty="0">
                <a:latin typeface="Montserrat Light" panose="00000400000000000000" pitchFamily="2" charset="0"/>
              </a:rPr>
              <a:t>Many organizations invest in digital tools to consolidate online resources but maintaining a large enough </a:t>
            </a:r>
            <a:r>
              <a:rPr lang="en-US" b="1" dirty="0">
                <a:latin typeface="Montserrat" panose="00000500000000000000" pitchFamily="2" charset="0"/>
              </a:rPr>
              <a:t>“catalog” takes time and resources</a:t>
            </a:r>
            <a:r>
              <a:rPr lang="en-US" dirty="0">
                <a:latin typeface="Montserrat Light" panose="000004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46417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747884-D55B-4AD5-8144-D356DA5EA6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19725" y="962025"/>
            <a:ext cx="6143625" cy="5895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8200" y="4048965"/>
            <a:ext cx="3841750" cy="1174019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latin typeface="Montserrat Light" panose="00000400000000000000" pitchFamily="2" charset="0"/>
              </a:rPr>
              <a:t>A new portal that brings together all the resources, expertise, and services exporters need.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3D2FC8-0D57-4A70-A895-C4A8F1FDB1FE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38200" y="2755747"/>
            <a:ext cx="3114675" cy="11460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atin typeface="Montserrat" panose="00000500000000000000" pitchFamily="2" charset="0"/>
                <a:cs typeface="Arial" panose="020B0604020202020204" pitchFamily="34" charset="0"/>
              </a:rPr>
              <a:t>Export</a:t>
            </a:r>
            <a:br>
              <a:rPr lang="en-US" sz="4800" b="1" dirty="0">
                <a:latin typeface="Montserrat" panose="00000500000000000000" pitchFamily="2" charset="0"/>
                <a:cs typeface="Arial" panose="020B0604020202020204" pitchFamily="34" charset="0"/>
              </a:rPr>
            </a:br>
            <a:r>
              <a:rPr lang="en-US" sz="4800" b="1" dirty="0">
                <a:latin typeface="Montserrat" panose="00000500000000000000" pitchFamily="2" charset="0"/>
                <a:cs typeface="Arial" panose="020B0604020202020204" pitchFamily="34" charset="0"/>
              </a:rPr>
              <a:t>Connect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3D70D-3583-434F-A535-0758F9FD783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38200" y="2158596"/>
            <a:ext cx="5257800" cy="449975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latin typeface="Montserrat Light" panose="00000400000000000000" pitchFamily="2" charset="0"/>
              </a:rPr>
              <a:t>Introducing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6A5D3E-323F-4C40-9BEA-B010A8BC60E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0457" y="1070098"/>
            <a:ext cx="5909543" cy="57879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6F73D2C-9BAF-4B3F-BC58-E3F1AA70B0B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08750" y="1263650"/>
            <a:ext cx="666750" cy="133350"/>
          </a:xfrm>
          <a:prstGeom prst="rect">
            <a:avLst/>
          </a:prstGeom>
          <a:solidFill>
            <a:srgbClr val="F8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0396A8-FE95-4AB1-AC7F-35F3C1FA6A3D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372226" y="1263650"/>
            <a:ext cx="866774" cy="133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Export Connect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565725-73F6-4C94-96ED-B0D11C9BDF9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146800" y="4502150"/>
            <a:ext cx="2444750" cy="27940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8BC3FF-D79C-4B06-9D9C-7A3EEAC9F00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051550" y="4457717"/>
            <a:ext cx="2794000" cy="384637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50" dirty="0">
                <a:solidFill>
                  <a:srgbClr val="66818C"/>
                </a:solidFill>
                <a:latin typeface="Montserrat" panose="00000500000000000000" pitchFamily="2" charset="0"/>
              </a:rPr>
              <a:t>Discover all the resources you need to help you in your internationalization efforts. Find the experts, service providers, government resources, financing options, and tools to support your global journey.</a:t>
            </a:r>
          </a:p>
        </p:txBody>
      </p:sp>
    </p:spTree>
    <p:extLst>
      <p:ext uri="{BB962C8B-B14F-4D97-AF65-F5344CB8AC3E}">
        <p14:creationId xmlns:p14="http://schemas.microsoft.com/office/powerpoint/2010/main" val="1624108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747884-D55B-4AD5-8144-D356DA5EA6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19725" y="962025"/>
            <a:ext cx="6143625" cy="5895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078D03-15ED-4F97-B0A8-5D8B1C60701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8200" y="2663864"/>
            <a:ext cx="4038600" cy="2250468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Government Resources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Subject Matter Experts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Service Providers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Grants and Financing Options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Products and Tools</a:t>
            </a:r>
          </a:p>
          <a:p>
            <a:pPr marL="285750" indent="-285750">
              <a:lnSpc>
                <a:spcPct val="130000"/>
              </a:lnSpc>
              <a:buClr>
                <a:srgbClr val="6DCEFF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Montserrat Light" panose="00000400000000000000" pitchFamily="2" charset="0"/>
              </a:rPr>
              <a:t>Guides and Resources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EF1AF7-1010-4987-B370-B6DC1ED7A83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8200" y="1691614"/>
            <a:ext cx="3625850" cy="810073"/>
          </a:xfrm>
          <a:prstGeom prst="rect">
            <a:avLst/>
          </a:prstGeom>
          <a:noFill/>
        </p:spPr>
        <p:txBody>
          <a:bodyPr wrap="square" lIns="121647" tIns="60823" rIns="121647" bIns="608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b="1" dirty="0">
                <a:latin typeface="Montserrat" panose="00000500000000000000" pitchFamily="2" charset="0"/>
              </a:rPr>
              <a:t>All the resources </a:t>
            </a:r>
            <a:r>
              <a:rPr lang="en-US" dirty="0">
                <a:latin typeface="Montserrat Light" panose="00000400000000000000" pitchFamily="2" charset="0"/>
              </a:rPr>
              <a:t>exporters need in their global journey.</a:t>
            </a:r>
          </a:p>
        </p:txBody>
      </p:sp>
      <p:pic>
        <p:nvPicPr>
          <p:cNvPr id="16" name="Picture 2" descr="https://s3.invisionapp-cdn.com/storage.invisionapp.com/screens/files/327771226.jpg?x-amz-meta-iv=1&amp;response-cache-control=max-age%3D2419200&amp;x-amz-meta-ck=225482012dea0053a8b480d448b1d643&amp;AWSAccessKeyId=AKIAJFUMDU3L6GTLUDYA&amp;Expires=1546300800&amp;Signature=IadVj92v6SqpgtV%2FpXqvAYhUQik%3D">
            <a:extLst>
              <a:ext uri="{FF2B5EF4-FFF2-40B4-BE49-F238E27FC236}">
                <a16:creationId xmlns:a16="http://schemas.microsoft.com/office/drawing/2014/main" id="{BF09EF5D-F5A0-4DEA-8A04-6392E707599C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25106" y="1035309"/>
            <a:ext cx="5894638" cy="545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6F73D2C-9BAF-4B3F-BC58-E3F1AA70B0B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477000" y="1289050"/>
            <a:ext cx="736600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0396A8-FE95-4AB1-AC7F-35F3C1FA6A3D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410326" y="1289050"/>
            <a:ext cx="866774" cy="133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Export Connect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644450-0D67-490B-AB50-F9FB22E6021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140450" y="5505450"/>
            <a:ext cx="1136650" cy="105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E88FC65-ACAA-4663-96AD-79B96F451C49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38200" y="7137772"/>
            <a:ext cx="3943350" cy="3224448"/>
            <a:chOff x="838200" y="1943472"/>
            <a:chExt cx="3943350" cy="322444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AA5DF-4468-4804-9BD1-E3C94CFF4F86}"/>
                </a:ext>
              </a:extLst>
            </p:cNvPr>
            <p:cNvSpPr txBox="1"/>
            <p:nvPr/>
          </p:nvSpPr>
          <p:spPr>
            <a:xfrm>
              <a:off x="838200" y="1943472"/>
              <a:ext cx="3943350" cy="660532"/>
            </a:xfrm>
            <a:prstGeom prst="rect">
              <a:avLst/>
            </a:prstGeom>
            <a:noFill/>
          </p:spPr>
          <p:txBody>
            <a:bodyPr wrap="square" lIns="121647" tIns="60823" rIns="121647" bIns="6082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b="1" dirty="0">
                  <a:latin typeface="Montserrat" panose="00000500000000000000" pitchFamily="2" charset="0"/>
                </a:rPr>
                <a:t>A complete catalog </a:t>
              </a:r>
              <a:r>
                <a:rPr lang="en-US" dirty="0">
                  <a:latin typeface="Montserrat Light" panose="00000400000000000000" pitchFamily="2" charset="0"/>
                </a:rPr>
                <a:t>of vetted and curated experts in all things global.</a:t>
              </a:r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563A30E-A9D6-4DCE-B3B0-AF53F61B6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3811" y="4353267"/>
              <a:ext cx="141575" cy="154847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C8B449B7-48D8-442F-AD84-1D691AA0B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517" y="3379894"/>
              <a:ext cx="154847" cy="154847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9D5D21D7-14FC-4C17-97BE-CAB323D6B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7579" y="3841547"/>
              <a:ext cx="168119" cy="154847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5B83141F-4890-4071-A889-1B5A0D4B2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2738" y="4848135"/>
              <a:ext cx="188029" cy="154847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28077DC4-84AD-4B18-B24C-BF550CC14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8191" y="3371224"/>
              <a:ext cx="112816" cy="154847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419438EB-FFA5-48E3-97FD-E94A7F80D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7465" y="4860783"/>
              <a:ext cx="130514" cy="154847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4C21F5F9-15E2-43AA-BF0B-C01CA6453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1071" y="3838513"/>
              <a:ext cx="156602" cy="156602"/>
            </a:xfrm>
            <a:prstGeom prst="rect">
              <a:avLst/>
            </a:prstGeom>
          </p:spPr>
        </p:pic>
        <p:sp>
          <p:nvSpPr>
            <p:cNvPr id="84" name="Заголовок 1">
              <a:extLst>
                <a:ext uri="{FF2B5EF4-FFF2-40B4-BE49-F238E27FC236}">
                  <a16:creationId xmlns:a16="http://schemas.microsoft.com/office/drawing/2014/main" id="{1C261F05-0F24-42F9-8ACE-549725B4202B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325644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Market Discovery 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Prospecting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8957957-4506-4A60-BD9C-71ACC384F4F8}"/>
                </a:ext>
              </a:extLst>
            </p:cNvPr>
            <p:cNvCxnSpPr/>
            <p:nvPr/>
          </p:nvCxnSpPr>
          <p:spPr>
            <a:xfrm>
              <a:off x="959120" y="367249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Заголовок 1">
              <a:extLst>
                <a:ext uri="{FF2B5EF4-FFF2-40B4-BE49-F238E27FC236}">
                  <a16:creationId xmlns:a16="http://schemas.microsoft.com/office/drawing/2014/main" id="{2EA99397-A87C-40B1-9A13-33EB3DD3E640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325644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Localization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Translation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66B7B6FE-45CF-4C00-AC29-B0AF6ACDB25E}"/>
                </a:ext>
              </a:extLst>
            </p:cNvPr>
            <p:cNvCxnSpPr/>
            <p:nvPr/>
          </p:nvCxnSpPr>
          <p:spPr>
            <a:xfrm>
              <a:off x="2876867" y="367249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Заголовок 1">
              <a:extLst>
                <a:ext uri="{FF2B5EF4-FFF2-40B4-BE49-F238E27FC236}">
                  <a16:creationId xmlns:a16="http://schemas.microsoft.com/office/drawing/2014/main" id="{C7C9BBEC-CA47-491F-8B60-8FA0E857C6C1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3757231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Website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Globalization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A97F8F9B-B0FD-43C0-B96A-36F2C250CE72}"/>
                </a:ext>
              </a:extLst>
            </p:cNvPr>
            <p:cNvCxnSpPr/>
            <p:nvPr/>
          </p:nvCxnSpPr>
          <p:spPr>
            <a:xfrm>
              <a:off x="959120" y="4173272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Заголовок 1">
              <a:extLst>
                <a:ext uri="{FF2B5EF4-FFF2-40B4-BE49-F238E27FC236}">
                  <a16:creationId xmlns:a16="http://schemas.microsoft.com/office/drawing/2014/main" id="{9AB3B66B-839C-4834-9B3F-DA7FBA7A9907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3757231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Cross-border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eCommerce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3CE19038-CB38-4E8B-9D44-72F21902CCD2}"/>
                </a:ext>
              </a:extLst>
            </p:cNvPr>
            <p:cNvCxnSpPr/>
            <p:nvPr/>
          </p:nvCxnSpPr>
          <p:spPr>
            <a:xfrm>
              <a:off x="2876867" y="4173272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86F99D1E-B403-4DC5-B652-A67889588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517" y="4374542"/>
              <a:ext cx="154847" cy="154847"/>
            </a:xfrm>
            <a:prstGeom prst="rect">
              <a:avLst/>
            </a:prstGeom>
          </p:spPr>
        </p:pic>
        <p:sp>
          <p:nvSpPr>
            <p:cNvPr id="93" name="Заголовок 1">
              <a:extLst>
                <a:ext uri="{FF2B5EF4-FFF2-40B4-BE49-F238E27FC236}">
                  <a16:creationId xmlns:a16="http://schemas.microsoft.com/office/drawing/2014/main" id="{98860300-57FB-4E4B-BE15-6FFC4B92155C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4251097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Global Digital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Marketing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6E3927BF-0F28-4B9A-935B-1EB32CFEA468}"/>
                </a:ext>
              </a:extLst>
            </p:cNvPr>
            <p:cNvCxnSpPr/>
            <p:nvPr/>
          </p:nvCxnSpPr>
          <p:spPr>
            <a:xfrm>
              <a:off x="959120" y="4667138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Заголовок 1">
              <a:extLst>
                <a:ext uri="{FF2B5EF4-FFF2-40B4-BE49-F238E27FC236}">
                  <a16:creationId xmlns:a16="http://schemas.microsoft.com/office/drawing/2014/main" id="{FC37CB31-4506-4B90-868C-C71251891589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4251097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Shipping 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Logistics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CD8A6C7E-E817-4C01-A86F-091BD9C04B9F}"/>
                </a:ext>
              </a:extLst>
            </p:cNvPr>
            <p:cNvCxnSpPr/>
            <p:nvPr/>
          </p:nvCxnSpPr>
          <p:spPr>
            <a:xfrm>
              <a:off x="2876867" y="4667138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Заголовок 1">
              <a:extLst>
                <a:ext uri="{FF2B5EF4-FFF2-40B4-BE49-F238E27FC236}">
                  <a16:creationId xmlns:a16="http://schemas.microsoft.com/office/drawing/2014/main" id="{C1640BB8-8DC8-451F-9516-718B747F9CC5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475187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Legal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Compliance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2BB17E8E-9280-45DE-94C3-013CFD93B6A2}"/>
                </a:ext>
              </a:extLst>
            </p:cNvPr>
            <p:cNvCxnSpPr/>
            <p:nvPr/>
          </p:nvCxnSpPr>
          <p:spPr>
            <a:xfrm>
              <a:off x="959120" y="516792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Заголовок 1">
              <a:extLst>
                <a:ext uri="{FF2B5EF4-FFF2-40B4-BE49-F238E27FC236}">
                  <a16:creationId xmlns:a16="http://schemas.microsoft.com/office/drawing/2014/main" id="{6C2A1023-98DF-4A2E-A210-FA39E0253FED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475187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Financing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Insurance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686F528C-2C6D-4EEC-AD3F-A9AA08533E9D}"/>
                </a:ext>
              </a:extLst>
            </p:cNvPr>
            <p:cNvCxnSpPr/>
            <p:nvPr/>
          </p:nvCxnSpPr>
          <p:spPr>
            <a:xfrm>
              <a:off x="2876867" y="516792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E4EA50E-FBEC-4055-B26F-AE9B588FC5B7}"/>
                </a:ext>
              </a:extLst>
            </p:cNvPr>
            <p:cNvSpPr/>
            <p:nvPr/>
          </p:nvSpPr>
          <p:spPr>
            <a:xfrm>
              <a:off x="897476" y="4326598"/>
              <a:ext cx="333105" cy="1963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2" name="Group 4">
              <a:extLst>
                <a:ext uri="{FF2B5EF4-FFF2-40B4-BE49-F238E27FC236}">
                  <a16:creationId xmlns:a16="http://schemas.microsoft.com/office/drawing/2014/main" id="{1D004A80-D6F8-4F3D-AC42-D5FBD55D4D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53111" y="4344048"/>
              <a:ext cx="217753" cy="206999"/>
              <a:chOff x="681" y="3493"/>
              <a:chExt cx="243" cy="231"/>
            </a:xfrm>
          </p:grpSpPr>
          <p:sp>
            <p:nvSpPr>
              <p:cNvPr id="103" name="AutoShape 3">
                <a:extLst>
                  <a:ext uri="{FF2B5EF4-FFF2-40B4-BE49-F238E27FC236}">
                    <a16:creationId xmlns:a16="http://schemas.microsoft.com/office/drawing/2014/main" id="{D23F3BFB-891A-4089-BD09-7E580C4B334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81" y="3493"/>
                <a:ext cx="243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pic>
            <p:nvPicPr>
              <p:cNvPr id="104" name="Picture 5">
                <a:extLst>
                  <a:ext uri="{FF2B5EF4-FFF2-40B4-BE49-F238E27FC236}">
                    <a16:creationId xmlns:a16="http://schemas.microsoft.com/office/drawing/2014/main" id="{A6C93F36-B846-4D0C-90EE-9F60FAB82BF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 cstate="screen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1" y="3493"/>
                <a:ext cx="24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7378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747884-D55B-4AD5-8144-D356DA5EA6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19725" y="962025"/>
            <a:ext cx="6143625" cy="58959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 descr="https://s3.invisionapp-cdn.com/storage.invisionapp.com/screens/files/327771226.jpg?x-amz-meta-iv=1&amp;response-cache-control=max-age%3D2419200&amp;x-amz-meta-ck=225482012dea0053a8b480d448b1d643&amp;AWSAccessKeyId=AKIAJFUMDU3L6GTLUDYA&amp;Expires=1546300800&amp;Signature=IadVj92v6SqpgtV%2FpXqvAYhUQik%3D">
            <a:extLst>
              <a:ext uri="{FF2B5EF4-FFF2-40B4-BE49-F238E27FC236}">
                <a16:creationId xmlns:a16="http://schemas.microsoft.com/office/drawing/2014/main" id="{BF09EF5D-F5A0-4DEA-8A04-6392E707599C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25106" y="1035309"/>
            <a:ext cx="5894638" cy="545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6F73D2C-9BAF-4B3F-BC58-E3F1AA70B0B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477000" y="1289050"/>
            <a:ext cx="736600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0396A8-FE95-4AB1-AC7F-35F3C1FA6A3D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6410326" y="1289050"/>
            <a:ext cx="866774" cy="133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Export Connect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644450-0D67-490B-AB50-F9FB22E6021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140450" y="5505450"/>
            <a:ext cx="1136650" cy="105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E88FC65-ACAA-4663-96AD-79B96F451C4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38200" y="1816776"/>
            <a:ext cx="3943350" cy="3224448"/>
            <a:chOff x="838200" y="1943472"/>
            <a:chExt cx="3943350" cy="322444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AA5DF-4468-4804-9BD1-E3C94CFF4F86}"/>
                </a:ext>
              </a:extLst>
            </p:cNvPr>
            <p:cNvSpPr txBox="1"/>
            <p:nvPr/>
          </p:nvSpPr>
          <p:spPr>
            <a:xfrm>
              <a:off x="838200" y="1943472"/>
              <a:ext cx="3943350" cy="660532"/>
            </a:xfrm>
            <a:prstGeom prst="rect">
              <a:avLst/>
            </a:prstGeom>
            <a:noFill/>
          </p:spPr>
          <p:txBody>
            <a:bodyPr wrap="square" lIns="121647" tIns="60823" rIns="121647" bIns="6082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b="1" dirty="0">
                  <a:latin typeface="Montserrat" panose="00000500000000000000" pitchFamily="2" charset="0"/>
                </a:rPr>
                <a:t>A complete catalog </a:t>
              </a:r>
              <a:r>
                <a:rPr lang="en-US" dirty="0">
                  <a:latin typeface="Montserrat Light" panose="00000400000000000000" pitchFamily="2" charset="0"/>
                </a:rPr>
                <a:t>of vetted and curated experts in all things global.</a:t>
              </a:r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563A30E-A9D6-4DCE-B3B0-AF53F61B6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3811" y="4353267"/>
              <a:ext cx="141575" cy="154847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C8B449B7-48D8-442F-AD84-1D691AA0B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517" y="3379894"/>
              <a:ext cx="154847" cy="154847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9D5D21D7-14FC-4C17-97BE-CAB323D6B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7579" y="3841547"/>
              <a:ext cx="168119" cy="154847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5B83141F-4890-4071-A889-1B5A0D4B2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2738" y="4848135"/>
              <a:ext cx="188029" cy="154847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28077DC4-84AD-4B18-B24C-BF550CC14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8191" y="3371224"/>
              <a:ext cx="112816" cy="154847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419438EB-FFA5-48E3-97FD-E94A7F80D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7465" y="4860783"/>
              <a:ext cx="130514" cy="154847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4C21F5F9-15E2-43AA-BF0B-C01CA6453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1071" y="3838513"/>
              <a:ext cx="156602" cy="156602"/>
            </a:xfrm>
            <a:prstGeom prst="rect">
              <a:avLst/>
            </a:prstGeom>
          </p:spPr>
        </p:pic>
        <p:sp>
          <p:nvSpPr>
            <p:cNvPr id="84" name="Заголовок 1">
              <a:extLst>
                <a:ext uri="{FF2B5EF4-FFF2-40B4-BE49-F238E27FC236}">
                  <a16:creationId xmlns:a16="http://schemas.microsoft.com/office/drawing/2014/main" id="{1C261F05-0F24-42F9-8ACE-549725B4202B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325644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Market Discovery 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Prospecting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8957957-4506-4A60-BD9C-71ACC384F4F8}"/>
                </a:ext>
              </a:extLst>
            </p:cNvPr>
            <p:cNvCxnSpPr/>
            <p:nvPr/>
          </p:nvCxnSpPr>
          <p:spPr>
            <a:xfrm>
              <a:off x="959120" y="367249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Заголовок 1">
              <a:extLst>
                <a:ext uri="{FF2B5EF4-FFF2-40B4-BE49-F238E27FC236}">
                  <a16:creationId xmlns:a16="http://schemas.microsoft.com/office/drawing/2014/main" id="{2EA99397-A87C-40B1-9A13-33EB3DD3E640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325644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Localization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Translation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66B7B6FE-45CF-4C00-AC29-B0AF6ACDB25E}"/>
                </a:ext>
              </a:extLst>
            </p:cNvPr>
            <p:cNvCxnSpPr/>
            <p:nvPr/>
          </p:nvCxnSpPr>
          <p:spPr>
            <a:xfrm>
              <a:off x="2876867" y="367249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Заголовок 1">
              <a:extLst>
                <a:ext uri="{FF2B5EF4-FFF2-40B4-BE49-F238E27FC236}">
                  <a16:creationId xmlns:a16="http://schemas.microsoft.com/office/drawing/2014/main" id="{C7C9BBEC-CA47-491F-8B60-8FA0E857C6C1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3757231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Website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Globalization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A97F8F9B-B0FD-43C0-B96A-36F2C250CE72}"/>
                </a:ext>
              </a:extLst>
            </p:cNvPr>
            <p:cNvCxnSpPr/>
            <p:nvPr/>
          </p:nvCxnSpPr>
          <p:spPr>
            <a:xfrm>
              <a:off x="959120" y="4173272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Заголовок 1">
              <a:extLst>
                <a:ext uri="{FF2B5EF4-FFF2-40B4-BE49-F238E27FC236}">
                  <a16:creationId xmlns:a16="http://schemas.microsoft.com/office/drawing/2014/main" id="{9AB3B66B-839C-4834-9B3F-DA7FBA7A9907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3757231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Cross-border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eCommerce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3CE19038-CB38-4E8B-9D44-72F21902CCD2}"/>
                </a:ext>
              </a:extLst>
            </p:cNvPr>
            <p:cNvCxnSpPr/>
            <p:nvPr/>
          </p:nvCxnSpPr>
          <p:spPr>
            <a:xfrm>
              <a:off x="2876867" y="4173272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86F99D1E-B403-4DC5-B652-A67889588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517" y="4374542"/>
              <a:ext cx="154847" cy="154847"/>
            </a:xfrm>
            <a:prstGeom prst="rect">
              <a:avLst/>
            </a:prstGeom>
          </p:spPr>
        </p:pic>
        <p:sp>
          <p:nvSpPr>
            <p:cNvPr id="93" name="Заголовок 1">
              <a:extLst>
                <a:ext uri="{FF2B5EF4-FFF2-40B4-BE49-F238E27FC236}">
                  <a16:creationId xmlns:a16="http://schemas.microsoft.com/office/drawing/2014/main" id="{98860300-57FB-4E4B-BE15-6FFC4B92155C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4251097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Global Digital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Marketing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6E3927BF-0F28-4B9A-935B-1EB32CFEA468}"/>
                </a:ext>
              </a:extLst>
            </p:cNvPr>
            <p:cNvCxnSpPr/>
            <p:nvPr/>
          </p:nvCxnSpPr>
          <p:spPr>
            <a:xfrm>
              <a:off x="959120" y="4667138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Заголовок 1">
              <a:extLst>
                <a:ext uri="{FF2B5EF4-FFF2-40B4-BE49-F238E27FC236}">
                  <a16:creationId xmlns:a16="http://schemas.microsoft.com/office/drawing/2014/main" id="{FC37CB31-4506-4B90-868C-C71251891589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4251097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Shipping 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Logistics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CD8A6C7E-E817-4C01-A86F-091BD9C04B9F}"/>
                </a:ext>
              </a:extLst>
            </p:cNvPr>
            <p:cNvCxnSpPr/>
            <p:nvPr/>
          </p:nvCxnSpPr>
          <p:spPr>
            <a:xfrm>
              <a:off x="2876867" y="4667138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Заголовок 1">
              <a:extLst>
                <a:ext uri="{FF2B5EF4-FFF2-40B4-BE49-F238E27FC236}">
                  <a16:creationId xmlns:a16="http://schemas.microsoft.com/office/drawing/2014/main" id="{C1640BB8-8DC8-451F-9516-718B747F9CC5}"/>
                </a:ext>
              </a:extLst>
            </p:cNvPr>
            <p:cNvSpPr txBox="1">
              <a:spLocks/>
            </p:cNvSpPr>
            <p:nvPr/>
          </p:nvSpPr>
          <p:spPr>
            <a:xfrm>
              <a:off x="1230581" y="475187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Legal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Compliance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2BB17E8E-9280-45DE-94C3-013CFD93B6A2}"/>
                </a:ext>
              </a:extLst>
            </p:cNvPr>
            <p:cNvCxnSpPr/>
            <p:nvPr/>
          </p:nvCxnSpPr>
          <p:spPr>
            <a:xfrm>
              <a:off x="959120" y="516792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Заголовок 1">
              <a:extLst>
                <a:ext uri="{FF2B5EF4-FFF2-40B4-BE49-F238E27FC236}">
                  <a16:creationId xmlns:a16="http://schemas.microsoft.com/office/drawing/2014/main" id="{6C2A1023-98DF-4A2E-A210-FA39E0253FED}"/>
                </a:ext>
              </a:extLst>
            </p:cNvPr>
            <p:cNvSpPr txBox="1">
              <a:spLocks/>
            </p:cNvSpPr>
            <p:nvPr/>
          </p:nvSpPr>
          <p:spPr>
            <a:xfrm>
              <a:off x="3148328" y="4751879"/>
              <a:ext cx="1485901" cy="313545"/>
            </a:xfrm>
            <a:prstGeom prst="rect">
              <a:avLst/>
            </a:prstGeom>
          </p:spPr>
          <p:txBody>
            <a:bodyPr vert="horz" lIns="121920" tIns="60960" rIns="121920" bIns="6096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Financing</a:t>
              </a:r>
              <a:b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</a:b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&amp; Insurance</a:t>
              </a:r>
            </a:p>
            <a:p>
              <a:pPr defTabSz="1219170">
                <a:lnSpc>
                  <a:spcPct val="100000"/>
                </a:lnSpc>
                <a:spcBef>
                  <a:spcPts val="0"/>
                </a:spcBef>
                <a:defRPr/>
              </a:pP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686F528C-2C6D-4EEC-AD3F-A9AA08533E9D}"/>
                </a:ext>
              </a:extLst>
            </p:cNvPr>
            <p:cNvCxnSpPr/>
            <p:nvPr/>
          </p:nvCxnSpPr>
          <p:spPr>
            <a:xfrm>
              <a:off x="2876867" y="5167920"/>
              <a:ext cx="1719262" cy="0"/>
            </a:xfrm>
            <a:prstGeom prst="line">
              <a:avLst/>
            </a:prstGeom>
            <a:ln>
              <a:solidFill>
                <a:srgbClr val="E6E6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E4EA50E-FBEC-4055-B26F-AE9B588FC5B7}"/>
                </a:ext>
              </a:extLst>
            </p:cNvPr>
            <p:cNvSpPr/>
            <p:nvPr/>
          </p:nvSpPr>
          <p:spPr>
            <a:xfrm>
              <a:off x="897476" y="4326598"/>
              <a:ext cx="333105" cy="1963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2" name="Group 4">
              <a:extLst>
                <a:ext uri="{FF2B5EF4-FFF2-40B4-BE49-F238E27FC236}">
                  <a16:creationId xmlns:a16="http://schemas.microsoft.com/office/drawing/2014/main" id="{1D004A80-D6F8-4F3D-AC42-D5FBD55D4D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53111" y="4344048"/>
              <a:ext cx="217753" cy="206999"/>
              <a:chOff x="681" y="3493"/>
              <a:chExt cx="243" cy="231"/>
            </a:xfrm>
          </p:grpSpPr>
          <p:sp>
            <p:nvSpPr>
              <p:cNvPr id="103" name="AutoShape 3">
                <a:extLst>
                  <a:ext uri="{FF2B5EF4-FFF2-40B4-BE49-F238E27FC236}">
                    <a16:creationId xmlns:a16="http://schemas.microsoft.com/office/drawing/2014/main" id="{D23F3BFB-891A-4089-BD09-7E580C4B334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81" y="3493"/>
                <a:ext cx="243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pic>
            <p:nvPicPr>
              <p:cNvPr id="104" name="Picture 5">
                <a:extLst>
                  <a:ext uri="{FF2B5EF4-FFF2-40B4-BE49-F238E27FC236}">
                    <a16:creationId xmlns:a16="http://schemas.microsoft.com/office/drawing/2014/main" id="{A6C93F36-B846-4D0C-90EE-9F60FAB82BF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 cstate="screen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1" y="3493"/>
                <a:ext cx="24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052342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744</Words>
  <Application>Microsoft Office PowerPoint</Application>
  <PresentationFormat>Widescreen</PresentationFormat>
  <Paragraphs>105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Montserrat</vt:lpstr>
      <vt:lpstr>Arial</vt:lpstr>
      <vt:lpstr>Calibri</vt:lpstr>
      <vt:lpstr>Calibri Light</vt:lpstr>
      <vt:lpstr>Wingdings</vt:lpstr>
      <vt:lpstr>Montserrat Light</vt:lpstr>
      <vt:lpstr>Office Theme</vt:lpstr>
      <vt:lpstr>PowerPoint Presentation</vt:lpstr>
      <vt:lpstr>Export Connect</vt:lpstr>
      <vt:lpstr>About Us</vt:lpstr>
      <vt:lpstr>The Challenges</vt:lpstr>
      <vt:lpstr>The Challenges</vt:lpstr>
      <vt:lpstr>The Challenges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Built with (and for) Partners</vt:lpstr>
      <vt:lpstr>PowerPoint Presentation</vt:lpstr>
      <vt:lpstr>PowerPoint Presentation</vt:lpstr>
      <vt:lpstr>PowerPoint Presentation</vt:lpstr>
      <vt:lpstr>Join Export Connect Today! Export-Connect.org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Pryor</dc:creator>
  <cp:lastModifiedBy>Andy Karellas</cp:lastModifiedBy>
  <cp:revision>30</cp:revision>
  <dcterms:created xsi:type="dcterms:W3CDTF">2019-11-25T00:48:11Z</dcterms:created>
  <dcterms:modified xsi:type="dcterms:W3CDTF">2020-02-09T15:13:48Z</dcterms:modified>
</cp:coreProperties>
</file>