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12.1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60" r:id="rId6"/>
    <p:sldId id="271" r:id="rId7"/>
    <p:sldId id="272" r:id="rId8"/>
    <p:sldId id="273" r:id="rId9"/>
    <p:sldId id="274" r:id="rId10"/>
    <p:sldId id="275" r:id="rId11"/>
    <p:sldId id="262" r:id="rId12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94731"/>
  </p:normalViewPr>
  <p:slideViewPr>
    <p:cSldViewPr snapToGrid="0" snapToObjects="1">
      <p:cViewPr varScale="1">
        <p:scale>
          <a:sx n="103" d="100"/>
          <a:sy n="103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EBB21-2AC8-4AC3-9075-B1072BFB1FC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2C7E7-5A93-43AA-A95F-5006FD52A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3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527A1C-9679-4F18-AB58-CA48C9F2538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969392-7A67-403C-B09B-FF1404275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2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69392-7A67-403C-B09B-FF14042750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9070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E099-B5FD-BD40-AA91-8AD218BB0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FAD3D-1C26-564B-8B4B-84B84F82F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A7FC2-2E71-E848-915F-F409E2DC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EA86D-65D2-0D40-9315-42C72A76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178-A117-1949-92EE-EA026D59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40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6DA7-561F-E248-8C59-1BE843DE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2266B-9DA7-E448-A6E8-2FC137218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3475E-4D14-EF41-BD9A-4E86D8AA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2F420-D36C-814E-AAC9-2031634A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D0F9-31C6-634B-8C81-13E65EFF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251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E7809-22F7-6A4A-B8D9-ED486FAC0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9D81D-26B0-8349-9428-0BDAECD3F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F43C9-B5DC-FD4D-A9B1-B746240C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963BA-62D7-D341-A3BF-1813ADC0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DBB0-0E4F-3949-8568-7699D994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94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419C-A22F-F845-BE61-574B49BC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2AC6-B204-8F47-8483-994B1D99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06D6-64CC-3E4A-AAD8-69899EDE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66B1C-23C9-0647-B901-400AEBF5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FDCDC-EE6C-464D-B3CA-8DD1D673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633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9B7D-C6FA-A343-A0A6-C98F28E7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76619-2A90-2F43-AF8B-B480C3F92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40BA-A33C-D541-94A7-BA3CB38F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54FD-ED1B-FF4E-A356-EA6D730D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3720-3BEB-214F-96C5-BE6AD82C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595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CC00-B9E7-674E-815D-96E61505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1343-89BD-8340-9B0E-8FB0CA170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E28F6-4B4E-9848-A284-5B2592FF3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29A13-5E57-6A46-9191-DE1DF037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0EB1B-B399-774B-93A4-9BB44D16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1EE06-3863-F54F-8730-7A379BC9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74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867F-42C8-904A-8B6B-812E9E8C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FF1B7-EBEE-1A46-A0DD-EF70FD050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DD788-D849-AC44-997A-DA34B85B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FD94D-C523-CB42-B67D-238D54D97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00A0D-8C80-004E-B931-F1E752F36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FBD7B-E0E9-2A42-A743-E70CFE9A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63221-AF2F-D548-B56E-2C30D23F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01A55-787F-3547-80F3-66E60357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936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6CC1-AC2B-A944-96FE-633BDD14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DED3A-E3F5-E747-8F8C-208E0561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EC53E-96F3-A14C-9F04-F07B24C8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80181-A2D0-2741-A37C-2C46E82A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730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613EA-BEB0-B745-9D72-8AE0D95F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24593-2D8B-4F46-9E01-69834610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D235-768D-044B-9CE8-73793888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163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361B-1A1D-FF47-9112-3434ACBF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2893E-AB41-A441-A856-F33B29FA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D1212-B655-0B4E-BA51-1443C26B4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74E35-7E47-8E4F-86CD-64D28DEA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D7C40-82F9-CF4E-AD1F-C5777E61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A226F-E85C-0245-8BE4-A26FAC17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831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211F-01D6-3A4B-BA94-78994785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A7477-58C5-9D47-A4E3-B173617CE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2F9AE-016F-FE4B-9A92-44C5E4823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5BD5D-09B3-F143-BD87-9CDE100A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6A325-42A7-A241-BD0E-941AACB5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54B7B-96D9-7144-B877-86ECCA7C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644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E0661-2AE4-604A-B526-452F5129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A15D8-C3F7-B744-9B53-6C978A43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64C46-571E-5C4B-B4B6-66A82D2AE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FA75-F84A-9E48-850A-F91CC7A0489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6FB1-FE30-3244-AACF-C63B6E824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5EA79-3892-5B43-B689-C475E7184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9928-4B05-D246-BF48-3D13B808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5833376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BB9B-3662-1B4B-AEC8-8E031BEB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158"/>
            <a:ext cx="10515600" cy="2585227"/>
          </a:xfrm>
        </p:spPr>
        <p:txBody>
          <a:bodyPr/>
          <a:lstStyle/>
          <a:p>
            <a:br>
              <a:rPr lang="en-US"/>
            </a:br>
            <a:r>
              <a:rPr lang="en-US" sz="5400" b="1">
                <a:latin typeface="+mn-lt"/>
              </a:rPr>
              <a:t>Navigating Tariffs and Trade Policy </a:t>
            </a:r>
            <a:br>
              <a:rPr lang="en-US"/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4019C-8540-894D-8BE4-FEDD53CB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205"/>
            <a:ext cx="10515600" cy="320275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US" b="1" smtClean="0"/>
          </a:p>
          <a:p>
            <a:pPr marL="0" indent="0">
              <a:spcBef>
                <a:spcPct val="0"/>
              </a:spcBef>
              <a:buNone/>
            </a:pPr>
            <a:endParaRPr lang="en-US" b="1"/>
          </a:p>
          <a:p>
            <a:pPr marL="0" indent="0">
              <a:spcBef>
                <a:spcPct val="0"/>
              </a:spcBef>
              <a:buNone/>
            </a:pPr>
            <a:endParaRPr lang="en-US" b="1" smtClean="0"/>
          </a:p>
          <a:p>
            <a:pPr marL="0" indent="0">
              <a:spcBef>
                <a:spcPct val="0"/>
              </a:spcBef>
              <a:buNone/>
            </a:pPr>
            <a:endParaRPr lang="en-US" b="1" smtClean="0"/>
          </a:p>
          <a:p>
            <a:pPr marL="0" indent="0">
              <a:spcBef>
                <a:spcPct val="0"/>
              </a:spcBef>
              <a:buNone/>
            </a:pPr>
            <a:r>
              <a:rPr lang="en-US" b="1" smtClean="0"/>
              <a:t>Stacy </a:t>
            </a:r>
            <a:r>
              <a:rPr lang="en-US" b="1"/>
              <a:t>J. Ettinger</a:t>
            </a:r>
            <a:br>
              <a:rPr lang="en-US" b="1"/>
            </a:br>
            <a:r>
              <a:rPr lang="en-US" b="1"/>
              <a:t>Partner | K&amp;L </a:t>
            </a:r>
            <a:r>
              <a:rPr lang="en-US" b="1" smtClean="0"/>
              <a:t>Gates</a:t>
            </a:r>
            <a:endParaRPr lang="en-US" b="1"/>
          </a:p>
          <a:p>
            <a:pPr marL="0" indent="0">
              <a:spcBef>
                <a:spcPct val="0"/>
              </a:spcBef>
              <a:buNone/>
            </a:pPr>
            <a:endParaRPr lang="en-US" b="1" smtClean="0"/>
          </a:p>
          <a:p>
            <a:pPr marL="0" indent="0">
              <a:spcBef>
                <a:spcPct val="0"/>
              </a:spcBef>
              <a:buNone/>
            </a:pPr>
            <a:r>
              <a:rPr lang="en-US" b="1" smtClean="0"/>
              <a:t>February 10, 2020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3098512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O</a:t>
            </a:r>
            <a:r>
              <a:rPr lang="en-US" b="1" smtClean="0"/>
              <a:t>verview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>
              <a:spcBef>
                <a:spcPct val="0"/>
              </a:spcBef>
            </a:pPr>
            <a:r>
              <a:rPr lang="en-US"/>
              <a:t>Update on tariffs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Tariff exclusions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Tariff workarounds 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Resources to help navigate tariffs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Checklist to assist companies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60800" cy="1936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>
                <a:solidFill>
                  <a:srgbClr val="235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klgates.com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629400"/>
            <a:ext cx="2844800" cy="1920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489E26-CC76-44C1-88B5-9333B76C50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9857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Update on tariffs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456"/>
            <a:ext cx="10515600" cy="461850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US tariffs </a:t>
            </a:r>
            <a:r>
              <a:rPr lang="en-US" altLang="en-US" sz="2400" smtClean="0"/>
              <a:t>(7.5%-</a:t>
            </a:r>
            <a:r>
              <a:rPr lang="en-US" altLang="en-US" sz="2400"/>
              <a:t>25%) on about $600bn worth of </a:t>
            </a:r>
            <a:r>
              <a:rPr lang="en-US" altLang="en-US" sz="2400" smtClean="0"/>
              <a:t>imports including: </a:t>
            </a: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 lvl="1">
              <a:spcBef>
                <a:spcPct val="0"/>
              </a:spcBef>
            </a:pPr>
            <a:r>
              <a:rPr lang="en-US" altLang="en-US"/>
              <a:t>virtually all goods imported from China (15%-25%)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steel (25%) primary </a:t>
            </a:r>
            <a:r>
              <a:rPr lang="en-US" altLang="en-US" smtClean="0"/>
              <a:t>and certain derivative products </a:t>
            </a:r>
            <a:r>
              <a:rPr lang="en-US" altLang="en-US"/>
              <a:t>from most </a:t>
            </a:r>
            <a:r>
              <a:rPr lang="en-US" altLang="en-US" smtClean="0"/>
              <a:t>countries </a:t>
            </a:r>
            <a:endParaRPr lang="en-US" altLang="en-US"/>
          </a:p>
          <a:p>
            <a:pPr lvl="1">
              <a:spcBef>
                <a:spcPct val="0"/>
              </a:spcBef>
            </a:pPr>
            <a:r>
              <a:rPr lang="en-US" altLang="en-US"/>
              <a:t>aluminum (10%) primary </a:t>
            </a:r>
            <a:r>
              <a:rPr lang="en-US" altLang="en-US" smtClean="0"/>
              <a:t>and certain derivative products </a:t>
            </a:r>
            <a:r>
              <a:rPr lang="en-US" altLang="en-US"/>
              <a:t>from most countries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planes (10%) &amp; consumer goods (25%) from EU countries </a:t>
            </a:r>
          </a:p>
          <a:p>
            <a:pPr lvl="1">
              <a:spcBef>
                <a:spcPct val="0"/>
              </a:spcBef>
            </a:pPr>
            <a:r>
              <a:rPr lang="en-US" altLang="en-US" smtClean="0"/>
              <a:t>possible tariffs </a:t>
            </a:r>
            <a:r>
              <a:rPr lang="en-US" altLang="en-US"/>
              <a:t>on autos/parts, titanium sponge, </a:t>
            </a:r>
            <a:r>
              <a:rPr lang="en-US" altLang="en-US" smtClean="0"/>
              <a:t>and products </a:t>
            </a:r>
            <a:r>
              <a:rPr lang="en-US" altLang="en-US"/>
              <a:t>from France</a:t>
            </a:r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Retaliatory tariffs on </a:t>
            </a:r>
            <a:r>
              <a:rPr lang="en-US" altLang="en-US" sz="2400" smtClean="0"/>
              <a:t>over $112bn worth of US exports  </a:t>
            </a: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Trade remedies 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antidumping &amp; countervailing duties (AD/CVDs)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safeguards (solar cells/modules; washers)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60800" cy="1936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klgates.com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629400"/>
            <a:ext cx="2844800" cy="1920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489E26-CC76-44C1-88B5-9333B76C50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8752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Tariff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137"/>
            <a:ext cx="10515600" cy="472982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400" b="1" u="sng"/>
              <a:t>China tariffs</a:t>
            </a:r>
            <a:r>
              <a:rPr lang="en-US" sz="1400"/>
              <a:t> – companies may request product-specific </a:t>
            </a:r>
            <a:r>
              <a:rPr lang="en-US" sz="1400" smtClean="0"/>
              <a:t>exclusions, and extensions of previously-granted exclusions </a:t>
            </a:r>
            <a:endParaRPr lang="en-US" sz="1400"/>
          </a:p>
          <a:p>
            <a:pPr>
              <a:spcBef>
                <a:spcPct val="0"/>
              </a:spcBef>
            </a:pPr>
            <a:endParaRPr lang="en-US" sz="1400"/>
          </a:p>
          <a:p>
            <a:pPr>
              <a:spcBef>
                <a:spcPct val="0"/>
              </a:spcBef>
            </a:pPr>
            <a:r>
              <a:rPr lang="en-US" sz="1400"/>
              <a:t>Deadline/record closed for Lists 1, </a:t>
            </a:r>
            <a:r>
              <a:rPr lang="en-US" sz="1400" smtClean="0"/>
              <a:t>2, 3, and 4A</a:t>
            </a:r>
            <a:endParaRPr lang="en-US" sz="1400"/>
          </a:p>
          <a:p>
            <a:pPr>
              <a:spcBef>
                <a:spcPct val="0"/>
              </a:spcBef>
            </a:pPr>
            <a:r>
              <a:rPr lang="en-US" sz="1400" smtClean="0"/>
              <a:t>Tariffs </a:t>
            </a:r>
            <a:r>
              <a:rPr lang="en-US" sz="1400"/>
              <a:t>on List 4B </a:t>
            </a:r>
            <a:r>
              <a:rPr lang="en-US" sz="1400" smtClean="0"/>
              <a:t>on hold</a:t>
            </a:r>
            <a:endParaRPr lang="en-US" sz="1400"/>
          </a:p>
          <a:p>
            <a:pPr>
              <a:spcBef>
                <a:spcPct val="0"/>
              </a:spcBef>
            </a:pPr>
            <a:r>
              <a:rPr lang="en-US" sz="1400"/>
              <a:t>Granted product exclusions good for one year and entitle company to refund of previously paid duties</a:t>
            </a:r>
          </a:p>
          <a:p>
            <a:pPr>
              <a:spcBef>
                <a:spcPct val="0"/>
              </a:spcBef>
            </a:pPr>
            <a:r>
              <a:rPr lang="en-US" sz="1400"/>
              <a:t>Product exclusions are not company-specific (except when they are</a:t>
            </a:r>
            <a:r>
              <a:rPr lang="en-US" sz="1400" smtClean="0"/>
              <a:t>)</a:t>
            </a:r>
          </a:p>
          <a:p>
            <a:pPr>
              <a:spcBef>
                <a:spcPct val="0"/>
              </a:spcBef>
            </a:pPr>
            <a:r>
              <a:rPr lang="en-US" sz="1400" smtClean="0"/>
              <a:t>USTR offers companies an opportunity to file requests for extension of previously-granted exclusions (before the one-year exclusion expires)</a:t>
            </a:r>
            <a:endParaRPr lang="en-US" sz="1400"/>
          </a:p>
          <a:p>
            <a:pPr>
              <a:spcBef>
                <a:spcPct val="0"/>
              </a:spcBef>
            </a:pPr>
            <a:r>
              <a:rPr lang="en-US" sz="1400"/>
              <a:t>Factors considered by </a:t>
            </a:r>
            <a:r>
              <a:rPr lang="en-US" sz="1400" smtClean="0"/>
              <a:t>USTR when granting exclusions:</a:t>
            </a:r>
            <a:endParaRPr lang="en-US" sz="1400"/>
          </a:p>
          <a:p>
            <a:pPr lvl="1">
              <a:spcBef>
                <a:spcPct val="0"/>
              </a:spcBef>
            </a:pPr>
            <a:r>
              <a:rPr lang="en-US" sz="1400"/>
              <a:t>Whether imposition of duties would cause “severe economic harm” to your company</a:t>
            </a:r>
          </a:p>
          <a:p>
            <a:pPr lvl="1">
              <a:spcBef>
                <a:spcPct val="0"/>
              </a:spcBef>
            </a:pPr>
            <a:r>
              <a:rPr lang="en-US" sz="1400"/>
              <a:t>Whether the product is only available in China or can be sourced </a:t>
            </a:r>
            <a:r>
              <a:rPr lang="en-US" sz="1400" smtClean="0"/>
              <a:t>from the USA and/or </a:t>
            </a:r>
            <a:r>
              <a:rPr lang="en-US" sz="1400"/>
              <a:t>3d countries</a:t>
            </a:r>
          </a:p>
          <a:p>
            <a:pPr lvl="1">
              <a:spcBef>
                <a:spcPct val="0"/>
              </a:spcBef>
            </a:pPr>
            <a:r>
              <a:rPr lang="en-US" sz="1400"/>
              <a:t>Whether the product is strategically important to the “Made in China 2025” plan</a:t>
            </a:r>
          </a:p>
          <a:p>
            <a:pPr lvl="1">
              <a:spcBef>
                <a:spcPct val="0"/>
              </a:spcBef>
            </a:pPr>
            <a:r>
              <a:rPr lang="en-US" sz="1400"/>
              <a:t>Whether an exclusion would be enforceable and administrable; product descriptions are critical</a:t>
            </a:r>
          </a:p>
          <a:p>
            <a:pPr>
              <a:spcBef>
                <a:spcPct val="0"/>
              </a:spcBef>
            </a:pPr>
            <a:r>
              <a:rPr lang="en-US" sz="1400"/>
              <a:t>Seek support of local/state/federal elected officials; meet with trade officials in Washington DC</a:t>
            </a:r>
          </a:p>
          <a:p>
            <a:pPr>
              <a:spcBef>
                <a:spcPct val="0"/>
              </a:spcBef>
            </a:pPr>
            <a:endParaRPr lang="en-US" sz="1400"/>
          </a:p>
          <a:p>
            <a:pPr marL="0" indent="0">
              <a:spcBef>
                <a:spcPct val="0"/>
              </a:spcBef>
              <a:buNone/>
            </a:pPr>
            <a:r>
              <a:rPr lang="en-US" sz="1400" b="1" u="sng"/>
              <a:t>EU tariffs</a:t>
            </a:r>
            <a:r>
              <a:rPr lang="en-US" sz="1400"/>
              <a:t> – possible future opportunity to comment re add/remove products on list </a:t>
            </a:r>
          </a:p>
          <a:p>
            <a:pPr>
              <a:spcBef>
                <a:spcPct val="0"/>
              </a:spcBef>
            </a:pPr>
            <a:endParaRPr lang="en-US" sz="1400"/>
          </a:p>
          <a:p>
            <a:pPr marL="0" indent="0">
              <a:spcBef>
                <a:spcPct val="0"/>
              </a:spcBef>
              <a:buNone/>
            </a:pPr>
            <a:r>
              <a:rPr lang="en-US" sz="1400" b="1" u="sng"/>
              <a:t>Steel / aluminum tariffs</a:t>
            </a:r>
            <a:r>
              <a:rPr lang="en-US" sz="1400"/>
              <a:t> – companies may request product-specific exclusions</a:t>
            </a:r>
          </a:p>
          <a:p>
            <a:pPr>
              <a:spcBef>
                <a:spcPct val="0"/>
              </a:spcBef>
            </a:pPr>
            <a:endParaRPr lang="en-US" sz="1400"/>
          </a:p>
          <a:p>
            <a:pPr>
              <a:spcBef>
                <a:spcPct val="0"/>
              </a:spcBef>
            </a:pPr>
            <a:r>
              <a:rPr lang="en-US" sz="1400"/>
              <a:t>Exclusion process is ongoing</a:t>
            </a:r>
          </a:p>
          <a:p>
            <a:pPr>
              <a:spcBef>
                <a:spcPct val="0"/>
              </a:spcBef>
            </a:pPr>
            <a:r>
              <a:rPr lang="en-US" sz="1400"/>
              <a:t>Granted product exclusions good for one year and entitle company to refund of previously paid duties</a:t>
            </a:r>
          </a:p>
          <a:p>
            <a:pPr>
              <a:spcBef>
                <a:spcPct val="0"/>
              </a:spcBef>
            </a:pPr>
            <a:r>
              <a:rPr lang="en-US" sz="1400"/>
              <a:t>Product exclusions are company specific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40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400" b="1" u="sng"/>
              <a:t>Retaliatory tariffs</a:t>
            </a:r>
            <a:r>
              <a:rPr lang="en-US" sz="1400"/>
              <a:t> – China has a new product exclusion process</a:t>
            </a:r>
          </a:p>
          <a:p>
            <a:pPr marL="0" indent="0">
              <a:spcBef>
                <a:spcPct val="0"/>
              </a:spcBef>
              <a:buNone/>
            </a:pPr>
            <a:endParaRPr lang="en-US" sz="1400"/>
          </a:p>
          <a:p>
            <a:pPr marL="0" indent="0">
              <a:spcBef>
                <a:spcPct val="0"/>
              </a:spcBef>
              <a:buNone/>
            </a:pPr>
            <a:r>
              <a:rPr lang="en-US" sz="1400" b="1" u="sng"/>
              <a:t>Trade remedies</a:t>
            </a:r>
            <a:r>
              <a:rPr lang="en-US" sz="1400"/>
              <a:t> – </a:t>
            </a:r>
            <a:r>
              <a:rPr lang="en-US" sz="1400" smtClean="0"/>
              <a:t>Interested </a:t>
            </a:r>
            <a:r>
              <a:rPr lang="en-US" sz="1400"/>
              <a:t>parties may participate in proceedings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60800" cy="1936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klgates.com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629400"/>
            <a:ext cx="2844800" cy="1920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489E26-CC76-44C1-88B5-9333B76C50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2390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Tariff workarounds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506287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800" b="1" u="sng"/>
              <a:t>Tariff dodges</a:t>
            </a:r>
            <a:r>
              <a:rPr lang="en-US" altLang="en-US" sz="1800" b="1"/>
              <a:t> (don’t do it)</a:t>
            </a:r>
            <a:endParaRPr lang="en-US" altLang="en-US" sz="1800"/>
          </a:p>
          <a:p>
            <a:pPr marL="0" indent="0">
              <a:spcBef>
                <a:spcPct val="0"/>
              </a:spcBef>
              <a:buNone/>
            </a:pPr>
            <a:endParaRPr lang="en-US" altLang="en-US" sz="1800" b="1"/>
          </a:p>
          <a:p>
            <a:pPr>
              <a:spcBef>
                <a:spcPct val="0"/>
              </a:spcBef>
            </a:pPr>
            <a:r>
              <a:rPr lang="en-US" sz="1800"/>
              <a:t>Misclassification</a:t>
            </a:r>
          </a:p>
          <a:p>
            <a:pPr>
              <a:spcBef>
                <a:spcPct val="0"/>
              </a:spcBef>
            </a:pPr>
            <a:r>
              <a:rPr lang="en-US" sz="1800"/>
              <a:t>Transshipment</a:t>
            </a:r>
          </a:p>
          <a:p>
            <a:pPr>
              <a:spcBef>
                <a:spcPct val="0"/>
              </a:spcBef>
            </a:pPr>
            <a:r>
              <a:rPr lang="en-US" sz="1800"/>
              <a:t>Country of origin misrepresentation</a:t>
            </a:r>
          </a:p>
          <a:p>
            <a:pPr>
              <a:spcBef>
                <a:spcPct val="0"/>
              </a:spcBef>
            </a:pPr>
            <a:r>
              <a:rPr lang="en-US" sz="1800"/>
              <a:t>Valuation understatement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Falsifying customs documents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u="sng"/>
              <a:t>Tariff dodge consequences</a:t>
            </a:r>
            <a:r>
              <a:rPr lang="en-US" sz="1800" b="1"/>
              <a:t> </a:t>
            </a:r>
            <a:r>
              <a:rPr lang="en-US" sz="1800"/>
              <a:t>– monetary penalties, seizure of merchandise, </a:t>
            </a:r>
            <a:r>
              <a:rPr lang="en-US" sz="1800" smtClean="0"/>
              <a:t>loss of import privileges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b="1" u="sng" smtClean="0"/>
              <a:t>Tariff </a:t>
            </a:r>
            <a:r>
              <a:rPr lang="en-US" altLang="en-US" sz="1800" b="1" u="sng"/>
              <a:t>engineering</a:t>
            </a:r>
            <a:r>
              <a:rPr lang="en-US" altLang="en-US" sz="1800" b="1"/>
              <a:t> (reduce impact of tariffs)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800"/>
          </a:p>
          <a:p>
            <a:pPr>
              <a:spcBef>
                <a:spcPct val="0"/>
              </a:spcBef>
            </a:pPr>
            <a:r>
              <a:rPr lang="en-US" altLang="en-US" sz="1800"/>
              <a:t>Classification, country of origin (“COO”), valuation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Free trade agreements - sourcing from FTA countries; selling to FTA countries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Foreign trade zones (FTZs)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“First sale” rule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Renegotiate contract terms; move production lines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Product exclusions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Duty drawback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Preference programs </a:t>
            </a:r>
            <a:r>
              <a:rPr lang="en-US" altLang="en-US" sz="1800" smtClean="0"/>
              <a:t>(GSP) and </a:t>
            </a:r>
            <a:r>
              <a:rPr lang="en-US" altLang="en-US" sz="1800"/>
              <a:t>Miscellaneous Tariff Bill (“MTBs”) petitions</a:t>
            </a:r>
          </a:p>
          <a:p>
            <a:pPr>
              <a:spcBef>
                <a:spcPct val="0"/>
              </a:spcBef>
            </a:pPr>
            <a:endParaRPr lang="en-US" altLang="en-US" sz="1800"/>
          </a:p>
          <a:p>
            <a:endParaRPr lang="en-US" sz="1000"/>
          </a:p>
          <a:p>
            <a:endParaRPr lang="en-US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60800" cy="1936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klgates.com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629400"/>
            <a:ext cx="2844800" cy="1920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489E26-CC76-44C1-88B5-9333B76C50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9481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</p:spPr>
        <p:txBody>
          <a:bodyPr/>
          <a:lstStyle/>
          <a:p>
            <a:r>
              <a:rPr lang="en-US" b="1"/>
              <a:t>Resources to help navigate tariffs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3649"/>
            <a:ext cx="10778656" cy="522514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500" b="1" smtClean="0"/>
              <a:t>USTR </a:t>
            </a:r>
            <a:r>
              <a:rPr lang="en-US" sz="1500" b="1"/>
              <a:t>– Navigating the China Tariff Proces</a:t>
            </a:r>
            <a:r>
              <a:rPr lang="en-US" sz="1500"/>
              <a:t>s - https://ustr.gov/issue-areas/enforcement/section-301-investigations/search, includes links (by Product List) to: public docket (searchable); FAQs; CBP guidance (“CSMS Guidance”); granted exclusions; the portal for filing exclusion </a:t>
            </a:r>
            <a:r>
              <a:rPr lang="en-US" sz="1500" smtClean="0"/>
              <a:t>requests</a:t>
            </a:r>
          </a:p>
          <a:p>
            <a:pPr marL="0" indent="0">
              <a:spcBef>
                <a:spcPct val="0"/>
              </a:spcBef>
              <a:buNone/>
            </a:pPr>
            <a:endParaRPr lang="en-US" sz="1500"/>
          </a:p>
          <a:p>
            <a:pPr>
              <a:spcBef>
                <a:spcPct val="0"/>
              </a:spcBef>
            </a:pPr>
            <a:r>
              <a:rPr lang="en-US" sz="1500" b="1"/>
              <a:t>Commerce – Navigating Steel/Aluminum Exclusions</a:t>
            </a:r>
            <a:r>
              <a:rPr lang="en-US" sz="1500"/>
              <a:t> - https://www.commerce.gov/page/section-232-investigations, includes links to: public dockets; the portals for filing exclusion requests and the portal user guide</a:t>
            </a:r>
          </a:p>
          <a:p>
            <a:pPr lvl="1">
              <a:spcBef>
                <a:spcPct val="0"/>
              </a:spcBef>
            </a:pPr>
            <a:endParaRPr lang="en-US" sz="1500"/>
          </a:p>
          <a:p>
            <a:pPr>
              <a:spcBef>
                <a:spcPct val="0"/>
              </a:spcBef>
            </a:pPr>
            <a:r>
              <a:rPr lang="en-US" sz="1500" b="1" err="1"/>
              <a:t>CBP – Guidance on China Tariffs</a:t>
            </a:r>
            <a:r>
              <a:rPr lang="en-US" sz="1500"/>
              <a:t> - https://www.cbp.gov/trade/remedies/301-certain-products-china, including links to: CSMS guidance and FAQs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500"/>
              <a:t> </a:t>
            </a:r>
          </a:p>
          <a:p>
            <a:pPr>
              <a:spcBef>
                <a:spcPct val="0"/>
              </a:spcBef>
            </a:pPr>
            <a:r>
              <a:rPr lang="en-US" sz="1500" b="1" err="1"/>
              <a:t>CBP – Guidance on Steel/Aluminum Tariffs</a:t>
            </a:r>
            <a:r>
              <a:rPr lang="en-US" sz="1500"/>
              <a:t> - https://www.cbp.gov/trade/remedies/232-tariffs-aluminum-and-steel, including links to: CSMS guidance and FAQs</a:t>
            </a:r>
          </a:p>
          <a:p>
            <a:pPr>
              <a:spcBef>
                <a:spcPct val="0"/>
              </a:spcBef>
            </a:pPr>
            <a:endParaRPr lang="en-US" sz="1500"/>
          </a:p>
          <a:p>
            <a:pPr>
              <a:spcBef>
                <a:spcPct val="0"/>
              </a:spcBef>
            </a:pPr>
            <a:r>
              <a:rPr lang="en-US" sz="1500" b="1" err="1"/>
              <a:t>CBP – Guidance on Customs Rulings</a:t>
            </a:r>
            <a:r>
              <a:rPr lang="en-US" sz="1500"/>
              <a:t> - https://www.cbp.gov/trade/rulings, with links to: Customs rulings online search system (“CROSS”); informed compliance publications (eg, customs valuation; duty drawback; rules of origin; tariff classification; customs enforcement process)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1500"/>
          </a:p>
          <a:p>
            <a:pPr>
              <a:spcBef>
                <a:spcPct val="0"/>
              </a:spcBef>
            </a:pPr>
            <a:r>
              <a:rPr lang="en-US" sz="1500" b="1" err="1"/>
              <a:t>USITC – Modifications to the HTS</a:t>
            </a:r>
            <a:r>
              <a:rPr lang="en-US" sz="1500"/>
              <a:t> - https://www.usitc.gov/modifications_harmonized_tariff_schedule.htm, including links to official documents (eg, Federal Register notices; Presidential Proclamations) related to various tariff actions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500"/>
              <a:t> </a:t>
            </a:r>
          </a:p>
          <a:p>
            <a:pPr>
              <a:spcBef>
                <a:spcPct val="0"/>
              </a:spcBef>
            </a:pPr>
            <a:r>
              <a:rPr lang="en-US" sz="1500" b="1" err="1"/>
              <a:t>USITC – Miscellaneous Tariff Bill Information</a:t>
            </a:r>
            <a:r>
              <a:rPr lang="en-US" sz="1500"/>
              <a:t> - https://www.usitc.gov/trade_tariffs/mtb_program_information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500"/>
              <a:t> </a:t>
            </a:r>
          </a:p>
          <a:p>
            <a:pPr>
              <a:spcBef>
                <a:spcPct val="0"/>
              </a:spcBef>
            </a:pPr>
            <a:r>
              <a:rPr lang="en-US" sz="1500" b="1"/>
              <a:t>Commerce – Information on Foreign Trade Zones</a:t>
            </a:r>
            <a:r>
              <a:rPr lang="en-US" sz="1500"/>
              <a:t> - https://</a:t>
            </a:r>
            <a:r>
              <a:rPr lang="en-US" sz="1500" smtClean="0"/>
              <a:t>enforcement.trade.gov/ftzpage/index.html</a:t>
            </a:r>
          </a:p>
          <a:p>
            <a:pPr>
              <a:spcBef>
                <a:spcPct val="0"/>
              </a:spcBef>
            </a:pPr>
            <a:endParaRPr lang="en-US" sz="1500" smtClean="0"/>
          </a:p>
          <a:p>
            <a:pPr>
              <a:spcBef>
                <a:spcPct val="0"/>
              </a:spcBef>
            </a:pPr>
            <a:r>
              <a:rPr lang="en-US" sz="1500" b="1" smtClean="0"/>
              <a:t>Your friendly trade professionals </a:t>
            </a:r>
            <a:r>
              <a:rPr lang="en-US" sz="1500" smtClean="0"/>
              <a:t>… in state trade agencies and in the private sector</a:t>
            </a:r>
            <a:endParaRPr lang="en-US" sz="150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60800" cy="1936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klgates.com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629400"/>
            <a:ext cx="2844800" cy="1920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489E26-CC76-44C1-88B5-9333B76C50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3947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508"/>
          </a:xfrm>
        </p:spPr>
        <p:txBody>
          <a:bodyPr/>
          <a:lstStyle/>
          <a:p>
            <a:r>
              <a:rPr lang="en-US" b="1"/>
              <a:t>Checklist to assist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634"/>
            <a:ext cx="10515600" cy="5150497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 smtClean="0"/>
              <a:t>Identify </a:t>
            </a:r>
            <a:r>
              <a:rPr lang="en-US" sz="1600"/>
              <a:t>imports covered by tariff actions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Assess impact of tariffs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Locate alternate sources in countries not subject to tariffs / verify country of origin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Review HTS classification &amp; country of origin / seek ruling?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Explore pricing options / contract terms with suppliers &amp; buying agents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Lower dutiable value through “first-sale” valuation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Import / manufacture in an FTZ (steel/aluminum)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Claim duty drawback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Seek exclusions; take advantage of already-granted exclusions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Consider other tariff workarounds (MTBs, preference programs)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/>
              <a:t>Engage with representatives (local, state, federal) &amp; agency </a:t>
            </a:r>
            <a:r>
              <a:rPr lang="en-US" sz="1600" smtClean="0"/>
              <a:t>officials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1600" smtClean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600" smtClean="0"/>
              <a:t>Assess tariff workaround proposals with a critical eye (if something seems too good to be true … )</a:t>
            </a:r>
            <a:endParaRPr lang="en-US" sz="160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60800" cy="1936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klgates.com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629400"/>
            <a:ext cx="2844800" cy="1920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489E26-CC76-44C1-88B5-9333B76C50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52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352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2195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BB9B-3662-1B4B-AEC8-8E031BEB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158"/>
            <a:ext cx="10515600" cy="2044539"/>
          </a:xfrm>
        </p:spPr>
        <p:txBody>
          <a:bodyPr>
            <a:noAutofit/>
          </a:bodyPr>
          <a:lstStyle/>
          <a:p>
            <a:pPr algn="ctr"/>
            <a:br>
              <a:rPr lang="en-US" sz="6000">
                <a:latin typeface="+mn-lt"/>
              </a:rPr>
            </a:br>
            <a:r>
              <a:rPr lang="en-US" sz="6000" b="1"/>
              <a:t>Thank </a:t>
            </a:r>
            <a:r>
              <a:rPr lang="en-US" sz="6000" b="1" smtClean="0"/>
              <a:t>you.</a:t>
            </a:r>
            <a:br>
              <a:rPr lang="en-US" sz="6000" b="1"/>
            </a:br>
            <a:r>
              <a:rPr lang="en-US" sz="6000" b="1"/>
              <a:t>Let’s continue the </a:t>
            </a:r>
            <a:r>
              <a:rPr lang="en-US" sz="6000" b="1" smtClean="0"/>
              <a:t>conversation.</a:t>
            </a:r>
            <a:br>
              <a:rPr lang="en-US" sz="6000">
                <a:latin typeface="+mn-lt"/>
              </a:rPr>
            </a:br>
            <a:endParaRPr lang="en-US" sz="60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4019C-8540-894D-8BE4-FEDD53CB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205"/>
            <a:ext cx="10515600" cy="320275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US" b="1" smtClean="0"/>
          </a:p>
          <a:p>
            <a:pPr marL="0" indent="0">
              <a:spcBef>
                <a:spcPct val="0"/>
              </a:spcBef>
              <a:buNone/>
            </a:pPr>
            <a:endParaRPr lang="en-US" b="1"/>
          </a:p>
          <a:p>
            <a:pPr marL="0" indent="0">
              <a:spcBef>
                <a:spcPct val="0"/>
              </a:spcBef>
              <a:buNone/>
            </a:pPr>
            <a:endParaRPr lang="en-US" b="1" smtClean="0"/>
          </a:p>
          <a:p>
            <a:pPr marL="0" indent="0">
              <a:spcBef>
                <a:spcPct val="0"/>
              </a:spcBef>
              <a:buNone/>
            </a:pPr>
            <a:endParaRPr lang="en-US" b="1" smtClean="0">
              <a:solidFill>
                <a:schemeClr val="accent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b="1">
              <a:solidFill>
                <a:schemeClr val="accent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b="1" smtClean="0">
                <a:solidFill>
                  <a:schemeClr val="accent1"/>
                </a:solidFill>
              </a:rPr>
              <a:t>Stacy </a:t>
            </a:r>
            <a:r>
              <a:rPr lang="en-US" b="1">
                <a:solidFill>
                  <a:schemeClr val="accent1"/>
                </a:solidFill>
              </a:rPr>
              <a:t>J. Ettinger</a:t>
            </a:r>
            <a:r>
              <a:rPr lang="en-US" b="1"/>
              <a:t>, Partner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1"/>
              <a:t>K&amp;L Gates | Washington DC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1"/>
              <a:t>202.778.9072 | </a:t>
            </a:r>
            <a:r>
              <a:rPr lang="en-US" b="1" smtClean="0"/>
              <a:t>stacy.ettinger@klgates.com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3598034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134.0"/>
  <p:tag name="AS_RELEASE_DATE" val="2017.12.15"/>
  <p:tag name="AS_TITLE" val="Aspose.Slides for .NET 2.0"/>
  <p:tag name="AS_VERSION" val="17.12.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